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4" r:id="rId2"/>
    <p:sldId id="270" r:id="rId3"/>
    <p:sldId id="441" r:id="rId4"/>
    <p:sldId id="466" r:id="rId5"/>
    <p:sldId id="467" r:id="rId6"/>
    <p:sldId id="474" r:id="rId7"/>
    <p:sldId id="468" r:id="rId8"/>
    <p:sldId id="472" r:id="rId9"/>
    <p:sldId id="473" r:id="rId10"/>
    <p:sldId id="475" r:id="rId11"/>
    <p:sldId id="471" r:id="rId12"/>
    <p:sldId id="476" r:id="rId13"/>
    <p:sldId id="477" r:id="rId14"/>
    <p:sldId id="478" r:id="rId15"/>
    <p:sldId id="479" r:id="rId16"/>
    <p:sldId id="480" r:id="rId17"/>
    <p:sldId id="481" r:id="rId18"/>
    <p:sldId id="482" r:id="rId19"/>
    <p:sldId id="469" r:id="rId20"/>
    <p:sldId id="47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67"/>
            <p14:sldId id="474"/>
            <p14:sldId id="468"/>
            <p14:sldId id="472"/>
            <p14:sldId id="473"/>
            <p14:sldId id="475"/>
            <p14:sldId id="471"/>
            <p14:sldId id="476"/>
            <p14:sldId id="477"/>
            <p14:sldId id="478"/>
            <p14:sldId id="479"/>
            <p14:sldId id="480"/>
            <p14:sldId id="481"/>
            <p14:sldId id="482"/>
            <p14:sldId id="469"/>
            <p14:sldId id="47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7BBE99-CBBB-1841-A933-19445768D7CC}" v="1" dt="2024-07-19T20:55:52.3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840"/>
    <p:restoredTop sz="96247" autoAdjust="0"/>
  </p:normalViewPr>
  <p:slideViewPr>
    <p:cSldViewPr snapToGrid="0" showGuides="1">
      <p:cViewPr varScale="1">
        <p:scale>
          <a:sx n="80" d="100"/>
          <a:sy n="80" d="100"/>
        </p:scale>
        <p:origin x="114" y="7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gesh Sharma" userId="b1a13ba1-1220-4868-8df6-0ea3b3d071e3" providerId="ADAL" clId="{BC7BBE99-CBBB-1841-A933-19445768D7CC}"/>
    <pc:docChg chg="undo custSel addSld modSld">
      <pc:chgData name="Yogesh Sharma" userId="b1a13ba1-1220-4868-8df6-0ea3b3d071e3" providerId="ADAL" clId="{BC7BBE99-CBBB-1841-A933-19445768D7CC}" dt="2024-07-19T21:14:55.452" v="495" actId="108"/>
      <pc:docMkLst>
        <pc:docMk/>
      </pc:docMkLst>
      <pc:sldChg chg="modSp mod">
        <pc:chgData name="Yogesh Sharma" userId="b1a13ba1-1220-4868-8df6-0ea3b3d071e3" providerId="ADAL" clId="{BC7BBE99-CBBB-1841-A933-19445768D7CC}" dt="2024-07-19T21:14:55.452" v="495" actId="108"/>
        <pc:sldMkLst>
          <pc:docMk/>
          <pc:sldMk cId="494398413" sldId="270"/>
        </pc:sldMkLst>
        <pc:spChg chg="mod">
          <ac:chgData name="Yogesh Sharma" userId="b1a13ba1-1220-4868-8df6-0ea3b3d071e3" providerId="ADAL" clId="{BC7BBE99-CBBB-1841-A933-19445768D7CC}" dt="2024-07-19T21:14:55.452" v="495" actId="108"/>
          <ac:spMkLst>
            <pc:docMk/>
            <pc:sldMk cId="494398413" sldId="270"/>
            <ac:spMk id="2" creationId="{5934B8BB-DC60-91D9-BB97-CD0ED7A48A66}"/>
          </ac:spMkLst>
        </pc:spChg>
      </pc:sldChg>
      <pc:sldChg chg="modNotesTx">
        <pc:chgData name="Yogesh Sharma" userId="b1a13ba1-1220-4868-8df6-0ea3b3d071e3" providerId="ADAL" clId="{BC7BBE99-CBBB-1841-A933-19445768D7CC}" dt="2024-07-19T20:54:07.996" v="0" actId="6549"/>
        <pc:sldMkLst>
          <pc:docMk/>
          <pc:sldMk cId="2955999227" sldId="441"/>
        </pc:sldMkLst>
      </pc:sldChg>
      <pc:sldChg chg="modNotesTx">
        <pc:chgData name="Yogesh Sharma" userId="b1a13ba1-1220-4868-8df6-0ea3b3d071e3" providerId="ADAL" clId="{BC7BBE99-CBBB-1841-A933-19445768D7CC}" dt="2024-07-19T20:54:17.771" v="1" actId="6549"/>
        <pc:sldMkLst>
          <pc:docMk/>
          <pc:sldMk cId="2486635905" sldId="466"/>
        </pc:sldMkLst>
      </pc:sldChg>
      <pc:sldChg chg="modSp mod modNotesTx">
        <pc:chgData name="Yogesh Sharma" userId="b1a13ba1-1220-4868-8df6-0ea3b3d071e3" providerId="ADAL" clId="{BC7BBE99-CBBB-1841-A933-19445768D7CC}" dt="2024-07-19T20:54:39.055" v="6" actId="6549"/>
        <pc:sldMkLst>
          <pc:docMk/>
          <pc:sldMk cId="778958909" sldId="467"/>
        </pc:sldMkLst>
        <pc:spChg chg="mod">
          <ac:chgData name="Yogesh Sharma" userId="b1a13ba1-1220-4868-8df6-0ea3b3d071e3" providerId="ADAL" clId="{BC7BBE99-CBBB-1841-A933-19445768D7CC}" dt="2024-07-19T20:54:32.070" v="5" actId="179"/>
          <ac:spMkLst>
            <pc:docMk/>
            <pc:sldMk cId="778958909" sldId="467"/>
            <ac:spMk id="19" creationId="{0BF0A91F-A47F-14DF-D7A0-2910C289322F}"/>
          </ac:spMkLst>
        </pc:spChg>
      </pc:sldChg>
      <pc:sldChg chg="modSp mod">
        <pc:chgData name="Yogesh Sharma" userId="b1a13ba1-1220-4868-8df6-0ea3b3d071e3" providerId="ADAL" clId="{BC7BBE99-CBBB-1841-A933-19445768D7CC}" dt="2024-07-19T20:55:36.754" v="33" actId="20577"/>
        <pc:sldMkLst>
          <pc:docMk/>
          <pc:sldMk cId="100100950" sldId="468"/>
        </pc:sldMkLst>
        <pc:spChg chg="mod">
          <ac:chgData name="Yogesh Sharma" userId="b1a13ba1-1220-4868-8df6-0ea3b3d071e3" providerId="ADAL" clId="{BC7BBE99-CBBB-1841-A933-19445768D7CC}" dt="2024-07-19T20:55:36.754" v="33" actId="20577"/>
          <ac:spMkLst>
            <pc:docMk/>
            <pc:sldMk cId="100100950" sldId="468"/>
            <ac:spMk id="19" creationId="{0BF0A91F-A47F-14DF-D7A0-2910C289322F}"/>
          </ac:spMkLst>
        </pc:spChg>
      </pc:sldChg>
      <pc:sldChg chg="modNotesTx">
        <pc:chgData name="Yogesh Sharma" userId="b1a13ba1-1220-4868-8df6-0ea3b3d071e3" providerId="ADAL" clId="{BC7BBE99-CBBB-1841-A933-19445768D7CC}" dt="2024-07-19T20:55:46.607" v="34" actId="6549"/>
        <pc:sldMkLst>
          <pc:docMk/>
          <pc:sldMk cId="3988506643" sldId="469"/>
        </pc:sldMkLst>
      </pc:sldChg>
      <pc:sldChg chg="modNotesTx">
        <pc:chgData name="Yogesh Sharma" userId="b1a13ba1-1220-4868-8df6-0ea3b3d071e3" providerId="ADAL" clId="{BC7BBE99-CBBB-1841-A933-19445768D7CC}" dt="2024-07-19T20:59:48.422" v="468" actId="6549"/>
        <pc:sldMkLst>
          <pc:docMk/>
          <pc:sldMk cId="2852486199" sldId="470"/>
        </pc:sldMkLst>
      </pc:sldChg>
      <pc:sldChg chg="modSp add mod">
        <pc:chgData name="Yogesh Sharma" userId="b1a13ba1-1220-4868-8df6-0ea3b3d071e3" providerId="ADAL" clId="{BC7BBE99-CBBB-1841-A933-19445768D7CC}" dt="2024-07-19T20:59:36.947" v="467" actId="20577"/>
        <pc:sldMkLst>
          <pc:docMk/>
          <pc:sldMk cId="148938224" sldId="471"/>
        </pc:sldMkLst>
        <pc:spChg chg="mod">
          <ac:chgData name="Yogesh Sharma" userId="b1a13ba1-1220-4868-8df6-0ea3b3d071e3" providerId="ADAL" clId="{BC7BBE99-CBBB-1841-A933-19445768D7CC}" dt="2024-07-19T20:58:56.022" v="320" actId="20577"/>
          <ac:spMkLst>
            <pc:docMk/>
            <pc:sldMk cId="148938224" sldId="471"/>
            <ac:spMk id="3" creationId="{FFB4080A-A6CB-D688-BD08-2D3DEDC7D4C4}"/>
          </ac:spMkLst>
        </pc:spChg>
        <pc:spChg chg="mod">
          <ac:chgData name="Yogesh Sharma" userId="b1a13ba1-1220-4868-8df6-0ea3b3d071e3" providerId="ADAL" clId="{BC7BBE99-CBBB-1841-A933-19445768D7CC}" dt="2024-07-19T20:59:36.947" v="467" actId="20577"/>
          <ac:spMkLst>
            <pc:docMk/>
            <pc:sldMk cId="148938224" sldId="471"/>
            <ac:spMk id="19" creationId="{0BF0A91F-A47F-14DF-D7A0-2910C289322F}"/>
          </ac:spMkLst>
        </pc:spChg>
      </pc:sldChg>
    </pc:docChg>
  </pc:docChgLst>
</pc:chgInfo>
</file>

<file path=ppt/media/image1.jp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2025-08-18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176628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9AB3E-90FF-8954-9E15-AF8190DF62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89EC71-2B1E-C94C-B3D3-1E1F7A7A3C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2512DB-13BF-F3F4-D56B-BB4CC76787BC}"/>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94CB931E-F110-2B8B-2E05-7FDC4B02AF48}"/>
              </a:ext>
            </a:extLst>
          </p:cNvPr>
          <p:cNvSpPr>
            <a:spLocks noGrp="1"/>
          </p:cNvSpPr>
          <p:nvPr>
            <p:ph type="sldNum" sz="quarter" idx="10"/>
          </p:nvPr>
        </p:nvSpPr>
        <p:spPr/>
        <p:txBody>
          <a:bodyPr/>
          <a:lstStyle/>
          <a:p>
            <a:fld id="{DA1F88A7-2010-4E1A-900C-64B8A1752EB8}" type="slidenum">
              <a:rPr lang="en-CA" smtClean="0"/>
              <a:t>12</a:t>
            </a:fld>
            <a:endParaRPr lang="en-CA"/>
          </a:p>
        </p:txBody>
      </p:sp>
    </p:spTree>
    <p:extLst>
      <p:ext uri="{BB962C8B-B14F-4D97-AF65-F5344CB8AC3E}">
        <p14:creationId xmlns:p14="http://schemas.microsoft.com/office/powerpoint/2010/main" val="40147675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C47CC-0673-DFC8-C2D6-CB17DA45C0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23A5B9-1D8E-40FF-9D09-CF1C89DC62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215C4C-B339-B4D4-14EF-F21EBCC17F27}"/>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8FBBE385-8482-0952-3953-F8D0343C1977}"/>
              </a:ext>
            </a:extLst>
          </p:cNvPr>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647330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5DE37-9DC1-0814-1909-1FD0FBC100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5F7AF1-1BAE-F08F-770B-4DEEDF631D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723B82-CB88-5072-A829-813E2D3678AE}"/>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3915999E-AD3B-3931-ABC5-0BE09D20A597}"/>
              </a:ext>
            </a:extLst>
          </p:cNvPr>
          <p:cNvSpPr>
            <a:spLocks noGrp="1"/>
          </p:cNvSpPr>
          <p:nvPr>
            <p:ph type="sldNum" sz="quarter" idx="10"/>
          </p:nvPr>
        </p:nvSpPr>
        <p:spPr/>
        <p:txBody>
          <a:bodyPr/>
          <a:lstStyle/>
          <a:p>
            <a:fld id="{DA1F88A7-2010-4E1A-900C-64B8A1752EB8}" type="slidenum">
              <a:rPr lang="en-CA" smtClean="0"/>
              <a:t>14</a:t>
            </a:fld>
            <a:endParaRPr lang="en-CA"/>
          </a:p>
        </p:txBody>
      </p:sp>
    </p:spTree>
    <p:extLst>
      <p:ext uri="{BB962C8B-B14F-4D97-AF65-F5344CB8AC3E}">
        <p14:creationId xmlns:p14="http://schemas.microsoft.com/office/powerpoint/2010/main" val="2536947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0BA357-DB8C-821D-8CF0-F2BF525C9D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4DF7F8-0768-9133-926F-1877009026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C6DFAF-8418-292E-B534-0AED387D56A6}"/>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8DF28BC5-8D2D-4CD8-E390-9FBA0D19823F}"/>
              </a:ext>
            </a:extLst>
          </p:cNvPr>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1733494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4F5BF-DA22-411E-3178-D43D585442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FFE7B2-2F9D-F94B-EECB-2612C473D1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46418E-2760-45DF-C79F-98790370B198}"/>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64820209-CD9E-E1B1-AA6E-9E0A95FC5106}"/>
              </a:ext>
            </a:extLst>
          </p:cNvPr>
          <p:cNvSpPr>
            <a:spLocks noGrp="1"/>
          </p:cNvSpPr>
          <p:nvPr>
            <p:ph type="sldNum" sz="quarter" idx="10"/>
          </p:nvPr>
        </p:nvSpPr>
        <p:spPr/>
        <p:txBody>
          <a:bodyPr/>
          <a:lstStyle/>
          <a:p>
            <a:fld id="{DA1F88A7-2010-4E1A-900C-64B8A1752EB8}" type="slidenum">
              <a:rPr lang="en-CA" smtClean="0"/>
              <a:t>16</a:t>
            </a:fld>
            <a:endParaRPr lang="en-CA"/>
          </a:p>
        </p:txBody>
      </p:sp>
    </p:spTree>
    <p:extLst>
      <p:ext uri="{BB962C8B-B14F-4D97-AF65-F5344CB8AC3E}">
        <p14:creationId xmlns:p14="http://schemas.microsoft.com/office/powerpoint/2010/main" val="1765879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E22EA-98CA-02C2-505A-B82E8AF6B7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7AB0CD-72F7-AB99-615A-295D47C105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B8F24C-E4F1-695A-DE22-573CADC08E13}"/>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13F5D305-CDAA-280A-2946-611AF1A5653F}"/>
              </a:ext>
            </a:extLst>
          </p:cNvPr>
          <p:cNvSpPr>
            <a:spLocks noGrp="1"/>
          </p:cNvSpPr>
          <p:nvPr>
            <p:ph type="sldNum" sz="quarter" idx="10"/>
          </p:nvPr>
        </p:nvSpPr>
        <p:spPr/>
        <p:txBody>
          <a:bodyPr/>
          <a:lstStyle/>
          <a:p>
            <a:fld id="{DA1F88A7-2010-4E1A-900C-64B8A1752EB8}" type="slidenum">
              <a:rPr lang="en-CA" smtClean="0"/>
              <a:t>17</a:t>
            </a:fld>
            <a:endParaRPr lang="en-CA"/>
          </a:p>
        </p:txBody>
      </p:sp>
    </p:spTree>
    <p:extLst>
      <p:ext uri="{BB962C8B-B14F-4D97-AF65-F5344CB8AC3E}">
        <p14:creationId xmlns:p14="http://schemas.microsoft.com/office/powerpoint/2010/main" val="16394585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2D8CE-B517-87F2-B6FB-8DEB65D1A4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024AEA-12F3-93A9-2586-511E7289AA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30A7CD-B870-07B0-4EBD-BD90F1003162}"/>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21D34EBF-0C1B-0349-1E5F-C4D71D367818}"/>
              </a:ext>
            </a:extLst>
          </p:cNvPr>
          <p:cNvSpPr>
            <a:spLocks noGrp="1"/>
          </p:cNvSpPr>
          <p:nvPr>
            <p:ph type="sldNum" sz="quarter" idx="10"/>
          </p:nvPr>
        </p:nvSpPr>
        <p:spPr/>
        <p:txBody>
          <a:bodyPr/>
          <a:lstStyle/>
          <a:p>
            <a:fld id="{DA1F88A7-2010-4E1A-900C-64B8A1752EB8}" type="slidenum">
              <a:rPr lang="en-CA" smtClean="0"/>
              <a:t>18</a:t>
            </a:fld>
            <a:endParaRPr lang="en-CA"/>
          </a:p>
        </p:txBody>
      </p:sp>
    </p:spTree>
    <p:extLst>
      <p:ext uri="{BB962C8B-B14F-4D97-AF65-F5344CB8AC3E}">
        <p14:creationId xmlns:p14="http://schemas.microsoft.com/office/powerpoint/2010/main" val="3848307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19</a:t>
            </a:fld>
            <a:endParaRPr lang="en-CA"/>
          </a:p>
        </p:txBody>
      </p:sp>
    </p:spTree>
    <p:extLst>
      <p:ext uri="{BB962C8B-B14F-4D97-AF65-F5344CB8AC3E}">
        <p14:creationId xmlns:p14="http://schemas.microsoft.com/office/powerpoint/2010/main" val="1854948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20</a:t>
            </a:fld>
            <a:endParaRPr lang="en-CA"/>
          </a:p>
        </p:txBody>
      </p:sp>
    </p:spTree>
    <p:extLst>
      <p:ext uri="{BB962C8B-B14F-4D97-AF65-F5344CB8AC3E}">
        <p14:creationId xmlns:p14="http://schemas.microsoft.com/office/powerpoint/2010/main" val="223063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6EE8C-1BE9-70A6-29F9-BBB93BE0D6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70439D-9069-CDEB-E6CC-24E6BE513A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148134-2A67-4B51-D58B-7C6E9D0028CE}"/>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353FA3C3-A8F5-EA24-11E0-F154FE48A139}"/>
              </a:ext>
            </a:extLst>
          </p:cNvPr>
          <p:cNvSpPr>
            <a:spLocks noGrp="1"/>
          </p:cNvSpPr>
          <p:nvPr>
            <p:ph type="sldNum" sz="quarter" idx="10"/>
          </p:nvPr>
        </p:nvSpPr>
        <p:spPr/>
        <p:txBody>
          <a:bodyPr/>
          <a:lstStyle/>
          <a:p>
            <a:fld id="{DA1F88A7-2010-4E1A-900C-64B8A1752EB8}" type="slidenum">
              <a:rPr lang="en-CA" smtClean="0"/>
              <a:t>6</a:t>
            </a:fld>
            <a:endParaRPr lang="en-CA"/>
          </a:p>
        </p:txBody>
      </p:sp>
    </p:spTree>
    <p:extLst>
      <p:ext uri="{BB962C8B-B14F-4D97-AF65-F5344CB8AC3E}">
        <p14:creationId xmlns:p14="http://schemas.microsoft.com/office/powerpoint/2010/main" val="558935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49E21-91EE-F3C0-4D6F-85E09B55E4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40B2F2-CB34-1520-B53B-749277F475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3E19BF-0883-CC6E-656E-511BE11EDC36}"/>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0FBDA818-1CDC-6C79-9B9C-6435DC8C8B48}"/>
              </a:ext>
            </a:extLst>
          </p:cNvPr>
          <p:cNvSpPr>
            <a:spLocks noGrp="1"/>
          </p:cNvSpPr>
          <p:nvPr>
            <p:ph type="sldNum" sz="quarter" idx="10"/>
          </p:nvPr>
        </p:nvSpPr>
        <p:spPr/>
        <p:txBody>
          <a:bodyPr/>
          <a:lstStyle/>
          <a:p>
            <a:fld id="{DA1F88A7-2010-4E1A-900C-64B8A1752EB8}" type="slidenum">
              <a:rPr lang="en-CA" smtClean="0"/>
              <a:t>8</a:t>
            </a:fld>
            <a:endParaRPr lang="en-CA"/>
          </a:p>
        </p:txBody>
      </p:sp>
    </p:spTree>
    <p:extLst>
      <p:ext uri="{BB962C8B-B14F-4D97-AF65-F5344CB8AC3E}">
        <p14:creationId xmlns:p14="http://schemas.microsoft.com/office/powerpoint/2010/main" val="2580929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BFFA0B-D244-6F6B-2441-14C44A511A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09B790-BB9F-877B-25E9-1E76700DE3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3B8CE2-1972-BF65-9627-52DF18C83AA8}"/>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3F618266-E7C1-B50E-C102-FF79BDA187E5}"/>
              </a:ext>
            </a:extLst>
          </p:cNvPr>
          <p:cNvSpPr>
            <a:spLocks noGrp="1"/>
          </p:cNvSpPr>
          <p:nvPr>
            <p:ph type="sldNum" sz="quarter" idx="10"/>
          </p:nvPr>
        </p:nvSpPr>
        <p:spPr/>
        <p:txBody>
          <a:bodyPr/>
          <a:lstStyle/>
          <a:p>
            <a:fld id="{DA1F88A7-2010-4E1A-900C-64B8A1752EB8}" type="slidenum">
              <a:rPr lang="en-CA" smtClean="0"/>
              <a:t>9</a:t>
            </a:fld>
            <a:endParaRPr lang="en-CA"/>
          </a:p>
        </p:txBody>
      </p:sp>
    </p:spTree>
    <p:extLst>
      <p:ext uri="{BB962C8B-B14F-4D97-AF65-F5344CB8AC3E}">
        <p14:creationId xmlns:p14="http://schemas.microsoft.com/office/powerpoint/2010/main" val="21978321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B9648-B6F4-C094-C531-EE26F09E9A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55C6F9-EB83-D25B-3321-74F79FBC5E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F171E2-00A6-5CEA-74A5-233C21EB1122}"/>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08ADE2A2-9C57-1858-2F9B-85D434B37E3F}"/>
              </a:ext>
            </a:extLst>
          </p:cNvPr>
          <p:cNvSpPr>
            <a:spLocks noGrp="1"/>
          </p:cNvSpPr>
          <p:nvPr>
            <p:ph type="sldNum" sz="quarter" idx="10"/>
          </p:nvPr>
        </p:nvSpPr>
        <p:spPr/>
        <p:txBody>
          <a:bodyPr/>
          <a:lstStyle/>
          <a:p>
            <a:fld id="{DA1F88A7-2010-4E1A-900C-64B8A1752EB8}" type="slidenum">
              <a:rPr lang="en-CA" smtClean="0"/>
              <a:t>10</a:t>
            </a:fld>
            <a:endParaRPr lang="en-CA"/>
          </a:p>
        </p:txBody>
      </p:sp>
    </p:spTree>
    <p:extLst>
      <p:ext uri="{BB962C8B-B14F-4D97-AF65-F5344CB8AC3E}">
        <p14:creationId xmlns:p14="http://schemas.microsoft.com/office/powerpoint/2010/main" val="42391530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CA" b="1" dirty="0"/>
              <a:t>Personal Budget Tracker</a:t>
            </a:r>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5196654" cy="1485346"/>
          </a:xfrm>
        </p:spPr>
        <p:txBody>
          <a:bodyPr/>
          <a:lstStyle/>
          <a:p>
            <a:pPr marL="342900" indent="-342900">
              <a:buFont typeface="Arial" panose="020B0604020202020204" pitchFamily="34" charset="0"/>
              <a:buChar char="•"/>
            </a:pPr>
            <a:r>
              <a:rPr lang="en-CA" b="1" dirty="0"/>
              <a:t>Tolani </a:t>
            </a:r>
            <a:r>
              <a:rPr lang="en-CA" b="1" dirty="0" err="1"/>
              <a:t>Oke</a:t>
            </a:r>
            <a:r>
              <a:rPr lang="en-CA" b="1" dirty="0"/>
              <a:t>-Steve</a:t>
            </a:r>
            <a:r>
              <a:rPr lang="en-CA" dirty="0"/>
              <a:t> (200429404)</a:t>
            </a:r>
          </a:p>
          <a:p>
            <a:pPr marL="342900" indent="-342900">
              <a:buFont typeface="Arial" panose="020B0604020202020204" pitchFamily="34" charset="0"/>
              <a:buChar char="•"/>
            </a:pPr>
            <a:r>
              <a:rPr lang="en-CA" b="1" dirty="0"/>
              <a:t>Dmytro Stepaniuk</a:t>
            </a:r>
            <a:r>
              <a:rPr lang="en-CA" dirty="0"/>
              <a:t> (200426341)</a:t>
            </a:r>
          </a:p>
          <a:p>
            <a:pPr marL="342900" indent="-342900">
              <a:buFont typeface="Arial" panose="020B0604020202020204" pitchFamily="34" charset="0"/>
              <a:buChar char="•"/>
            </a:pPr>
            <a:r>
              <a:rPr lang="en-CA" b="1" dirty="0"/>
              <a:t>Grant Zhao</a:t>
            </a:r>
            <a:r>
              <a:rPr lang="en-CA" dirty="0"/>
              <a:t> (200484531)</a:t>
            </a:r>
          </a:p>
          <a:p>
            <a:br>
              <a:rPr lang="en-CA" dirty="0"/>
            </a:br>
            <a:endParaRPr lang="en-US" dirty="0"/>
          </a:p>
          <a:p>
            <a:endParaRPr lang="en-US" dirty="0"/>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Testing and Validation (ENSE 375)</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BD832-2A9B-0272-EA34-BD09B69B2C7B}"/>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4F64CA50-8DB7-D360-B761-DDAAF0792B49}"/>
              </a:ext>
            </a:extLst>
          </p:cNvPr>
          <p:cNvSpPr>
            <a:spLocks noGrp="1"/>
          </p:cNvSpPr>
          <p:nvPr>
            <p:ph type="body" sz="quarter" idx="12"/>
          </p:nvPr>
        </p:nvSpPr>
        <p:spPr>
          <a:xfrm>
            <a:off x="668019" y="546776"/>
            <a:ext cx="10855961" cy="746360"/>
          </a:xfrm>
        </p:spPr>
        <p:txBody>
          <a:bodyPr lIns="91440" tIns="45720" rIns="91440" bIns="45720" anchor="t"/>
          <a:lstStyle/>
          <a:p>
            <a:r>
              <a:rPr lang="en-CA" b="1" dirty="0"/>
              <a:t>Solution Comparison Table</a:t>
            </a:r>
          </a:p>
        </p:txBody>
      </p:sp>
      <p:sp>
        <p:nvSpPr>
          <p:cNvPr id="19" name="Rectangle 3">
            <a:extLst>
              <a:ext uri="{FF2B5EF4-FFF2-40B4-BE49-F238E27FC236}">
                <a16:creationId xmlns:a16="http://schemas.microsoft.com/office/drawing/2014/main" id="{D9FAA8D7-AFE1-9C79-8E32-03C6A458CAFD}"/>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endParaRPr lang="en-US" sz="2400" dirty="0">
              <a:latin typeface="Gill Sans MT" panose="020B0502020104020203" pitchFamily="34" charset="77"/>
            </a:endParaRPr>
          </a:p>
        </p:txBody>
      </p:sp>
      <p:graphicFrame>
        <p:nvGraphicFramePr>
          <p:cNvPr id="12" name="Table 11">
            <a:extLst>
              <a:ext uri="{FF2B5EF4-FFF2-40B4-BE49-F238E27FC236}">
                <a16:creationId xmlns:a16="http://schemas.microsoft.com/office/drawing/2014/main" id="{A2BABA7C-0756-53DD-D1D3-ADB5D1E0FE8B}"/>
              </a:ext>
            </a:extLst>
          </p:cNvPr>
          <p:cNvGraphicFramePr>
            <a:graphicFrameLocks noGrp="1"/>
          </p:cNvGraphicFramePr>
          <p:nvPr>
            <p:extLst>
              <p:ext uri="{D42A27DB-BD31-4B8C-83A1-F6EECF244321}">
                <p14:modId xmlns:p14="http://schemas.microsoft.com/office/powerpoint/2010/main" val="1487079669"/>
              </p:ext>
            </p:extLst>
          </p:nvPr>
        </p:nvGraphicFramePr>
        <p:xfrm>
          <a:off x="838200" y="1840832"/>
          <a:ext cx="10515600" cy="2856994"/>
        </p:xfrm>
        <a:graphic>
          <a:graphicData uri="http://schemas.openxmlformats.org/drawingml/2006/table">
            <a:tbl>
              <a:tblPr firstRow="1" firstCol="1" bandRow="1">
                <a:tableStyleId>{5C22544A-7EE6-4342-B048-85BDC9FD1C3A}</a:tableStyleId>
              </a:tblPr>
              <a:tblGrid>
                <a:gridCol w="2628900">
                  <a:extLst>
                    <a:ext uri="{9D8B030D-6E8A-4147-A177-3AD203B41FA5}">
                      <a16:colId xmlns:a16="http://schemas.microsoft.com/office/drawing/2014/main" val="1330874771"/>
                    </a:ext>
                  </a:extLst>
                </a:gridCol>
                <a:gridCol w="2628900">
                  <a:extLst>
                    <a:ext uri="{9D8B030D-6E8A-4147-A177-3AD203B41FA5}">
                      <a16:colId xmlns:a16="http://schemas.microsoft.com/office/drawing/2014/main" val="2658143830"/>
                    </a:ext>
                  </a:extLst>
                </a:gridCol>
                <a:gridCol w="2628900">
                  <a:extLst>
                    <a:ext uri="{9D8B030D-6E8A-4147-A177-3AD203B41FA5}">
                      <a16:colId xmlns:a16="http://schemas.microsoft.com/office/drawing/2014/main" val="3489431291"/>
                    </a:ext>
                  </a:extLst>
                </a:gridCol>
                <a:gridCol w="2628900">
                  <a:extLst>
                    <a:ext uri="{9D8B030D-6E8A-4147-A177-3AD203B41FA5}">
                      <a16:colId xmlns:a16="http://schemas.microsoft.com/office/drawing/2014/main" val="2156271782"/>
                    </a:ext>
                  </a:extLst>
                </a:gridCol>
              </a:tblGrid>
              <a:tr h="408142">
                <a:tc>
                  <a:txBody>
                    <a:bodyPr/>
                    <a:lstStyle/>
                    <a:p>
                      <a:pPr>
                        <a:lnSpc>
                          <a:spcPct val="115000"/>
                        </a:lnSpc>
                        <a:spcAft>
                          <a:spcPts val="800"/>
                        </a:spcAft>
                        <a:buNone/>
                      </a:pPr>
                      <a:r>
                        <a:rPr lang="en-CA" sz="1200" kern="100">
                          <a:effectLst/>
                        </a:rPr>
                        <a:t>Feature</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Prototype 1</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Prototype 2</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Final Solution</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35352255"/>
                  </a:ext>
                </a:extLst>
              </a:tr>
              <a:tr h="408142">
                <a:tc>
                  <a:txBody>
                    <a:bodyPr/>
                    <a:lstStyle/>
                    <a:p>
                      <a:pPr>
                        <a:lnSpc>
                          <a:spcPct val="115000"/>
                        </a:lnSpc>
                        <a:spcAft>
                          <a:spcPts val="800"/>
                        </a:spcAft>
                        <a:buNone/>
                      </a:pPr>
                      <a:r>
                        <a:rPr lang="en-CA" sz="1200" kern="100">
                          <a:effectLst/>
                        </a:rPr>
                        <a:t>Entry Handling</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Basic</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With filters</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With filters + persistence</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7329920"/>
                  </a:ext>
                </a:extLst>
              </a:tr>
              <a:tr h="408142">
                <a:tc>
                  <a:txBody>
                    <a:bodyPr/>
                    <a:lstStyle/>
                    <a:p>
                      <a:pPr>
                        <a:lnSpc>
                          <a:spcPct val="115000"/>
                        </a:lnSpc>
                        <a:spcAft>
                          <a:spcPts val="800"/>
                        </a:spcAft>
                        <a:buNone/>
                      </a:pPr>
                      <a:r>
                        <a:rPr lang="en-CA" sz="1200" kern="100">
                          <a:effectLst/>
                        </a:rPr>
                        <a:t>Data Storage</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In-memory</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File / CSV</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MySQL via JDBC</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91013758"/>
                  </a:ext>
                </a:extLst>
              </a:tr>
              <a:tr h="408142">
                <a:tc>
                  <a:txBody>
                    <a:bodyPr/>
                    <a:lstStyle/>
                    <a:p>
                      <a:pPr>
                        <a:lnSpc>
                          <a:spcPct val="115000"/>
                        </a:lnSpc>
                        <a:spcAft>
                          <a:spcPts val="800"/>
                        </a:spcAft>
                        <a:buNone/>
                      </a:pPr>
                      <a:r>
                        <a:rPr lang="en-CA" sz="1200" kern="100">
                          <a:effectLst/>
                        </a:rPr>
                        <a:t>Visualization</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Console-based</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Basic (text charts)</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Console, expandable to GUI</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2270849"/>
                  </a:ext>
                </a:extLst>
              </a:tr>
              <a:tr h="408142">
                <a:tc>
                  <a:txBody>
                    <a:bodyPr/>
                    <a:lstStyle/>
                    <a:p>
                      <a:pPr>
                        <a:lnSpc>
                          <a:spcPct val="115000"/>
                        </a:lnSpc>
                        <a:spcAft>
                          <a:spcPts val="800"/>
                        </a:spcAft>
                        <a:buNone/>
                      </a:pPr>
                      <a:r>
                        <a:rPr lang="en-CA" sz="1200" kern="100">
                          <a:effectLst/>
                        </a:rPr>
                        <a:t>Architecture</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Basic MVC</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Improved MVC</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Full modular MVC</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93258008"/>
                  </a:ext>
                </a:extLst>
              </a:tr>
              <a:tr h="408142">
                <a:tc>
                  <a:txBody>
                    <a:bodyPr/>
                    <a:lstStyle/>
                    <a:p>
                      <a:pPr>
                        <a:lnSpc>
                          <a:spcPct val="115000"/>
                        </a:lnSpc>
                        <a:spcAft>
                          <a:spcPts val="800"/>
                        </a:spcAft>
                        <a:buNone/>
                      </a:pPr>
                      <a:r>
                        <a:rPr lang="en-CA" sz="1200" kern="100">
                          <a:effectLst/>
                        </a:rPr>
                        <a:t>Testing Support</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Unit + BVA + ECT</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Integration + Path</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Full suite of testing</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07109384"/>
                  </a:ext>
                </a:extLst>
              </a:tr>
              <a:tr h="408142">
                <a:tc>
                  <a:txBody>
                    <a:bodyPr/>
                    <a:lstStyle/>
                    <a:p>
                      <a:pPr>
                        <a:lnSpc>
                          <a:spcPct val="115000"/>
                        </a:lnSpc>
                        <a:spcAft>
                          <a:spcPts val="800"/>
                        </a:spcAft>
                        <a:buNone/>
                      </a:pPr>
                      <a:r>
                        <a:rPr lang="en-CA" sz="1200" kern="100">
                          <a:effectLst/>
                        </a:rPr>
                        <a:t>Scalability</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Low</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a:effectLst/>
                        </a:rPr>
                        <a:t>Moderate</a:t>
                      </a:r>
                      <a:endParaRPr lang="en-CA" sz="12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15000"/>
                        </a:lnSpc>
                        <a:spcAft>
                          <a:spcPts val="800"/>
                        </a:spcAft>
                        <a:buNone/>
                      </a:pPr>
                      <a:r>
                        <a:rPr lang="en-CA" sz="1200" kern="100" dirty="0">
                          <a:effectLst/>
                        </a:rPr>
                        <a:t>High</a:t>
                      </a:r>
                      <a:endParaRPr lang="en-CA" sz="12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58680209"/>
                  </a:ext>
                </a:extLst>
              </a:tr>
            </a:tbl>
          </a:graphicData>
        </a:graphic>
      </p:graphicFrame>
    </p:spTree>
    <p:extLst>
      <p:ext uri="{BB962C8B-B14F-4D97-AF65-F5344CB8AC3E}">
        <p14:creationId xmlns:p14="http://schemas.microsoft.com/office/powerpoint/2010/main" val="1167094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Boundary Value Analysis (BVA)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Validate amount bounds: [0 … 9 999], reject negatives and &gt;9 999.</a:t>
            </a:r>
          </a:p>
          <a:p>
            <a:pPr lvl="0"/>
            <a:r>
              <a:rPr lang="en-CA" dirty="0"/>
              <a:t>Enforce valid categories/types; case-sensitive inputs. </a:t>
            </a:r>
          </a:p>
          <a:p>
            <a:pPr marL="0" indent="0">
              <a:buNone/>
            </a:pPr>
            <a:r>
              <a:rPr lang="en-CA" b="1" dirty="0"/>
              <a:t>Test Cases</a:t>
            </a:r>
            <a:endParaRPr lang="en-CA" dirty="0"/>
          </a:p>
          <a:p>
            <a:pPr lvl="0"/>
            <a:r>
              <a:rPr lang="en-CA" dirty="0"/>
              <a:t>Amount: −1 (reject), 0 (accept), 1 (accept), 9 998 (accept), 9 999 (accept), 10 000 (reject).</a:t>
            </a:r>
          </a:p>
          <a:p>
            <a:pPr lvl="0"/>
            <a:r>
              <a:rPr lang="en-CA" dirty="0"/>
              <a:t>Types/Categories at edges and invalids (e.g., job, EXPENSE, Luxury, utilities). </a:t>
            </a:r>
          </a:p>
          <a:p>
            <a:pPr marL="0" indent="0">
              <a:buNone/>
            </a:pPr>
            <a:r>
              <a:rPr lang="en-CA" b="1" dirty="0"/>
              <a:t>Testing Results</a:t>
            </a:r>
            <a:endParaRPr lang="en-CA" dirty="0"/>
          </a:p>
          <a:p>
            <a:pPr lvl="0"/>
            <a:r>
              <a:rPr lang="en-CA" dirty="0"/>
              <a:t>Valid boundary values accepted; out‑of‑range/invalid types/categories rejected as expected; confirms robust validation around monetary limits.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148938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CE933-FC54-5832-5096-A5BC8E38AEDE}"/>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2A82E043-2376-C80A-5586-AF4F593518B3}"/>
              </a:ext>
            </a:extLst>
          </p:cNvPr>
          <p:cNvSpPr>
            <a:spLocks noGrp="1"/>
          </p:cNvSpPr>
          <p:nvPr>
            <p:ph type="body" sz="quarter" idx="12"/>
          </p:nvPr>
        </p:nvSpPr>
        <p:spPr>
          <a:xfrm>
            <a:off x="668019" y="546776"/>
            <a:ext cx="11279339" cy="746360"/>
          </a:xfrm>
        </p:spPr>
        <p:txBody>
          <a:bodyPr lIns="91440" tIns="45720" rIns="91440" bIns="45720" anchor="t"/>
          <a:lstStyle/>
          <a:p>
            <a:r>
              <a:rPr lang="en-CA" sz="4400" dirty="0"/>
              <a:t>Equivalence Class Testing (ECT)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24252028-2B4C-C8FF-D998-1858992F8141}"/>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Partition inputs into valid/invalid classes for Type, Category/Source, Amount; accept one representative per valid class; reject invalid classes. </a:t>
            </a:r>
          </a:p>
          <a:p>
            <a:pPr marL="0" indent="0">
              <a:buNone/>
            </a:pPr>
            <a:r>
              <a:rPr lang="en-CA" b="1" dirty="0"/>
              <a:t>Test Cases</a:t>
            </a:r>
            <a:endParaRPr lang="en-CA" dirty="0"/>
          </a:p>
          <a:p>
            <a:pPr lvl="0"/>
            <a:r>
              <a:rPr lang="en-CA" dirty="0"/>
              <a:t>Valid: (income,income,800), (expense,food,150), (expense,healthcare,700).</a:t>
            </a:r>
          </a:p>
          <a:p>
            <a:pPr lvl="0"/>
            <a:r>
              <a:rPr lang="en-CA" dirty="0"/>
              <a:t>Invalid: (INCOME, ,3000), (123,CAR,10000), (income,income,-50), (expense,98,500). </a:t>
            </a:r>
          </a:p>
          <a:p>
            <a:pPr marL="0" indent="0">
              <a:buNone/>
            </a:pPr>
            <a:r>
              <a:rPr lang="en-CA" b="1" dirty="0"/>
              <a:t>Testing Results</a:t>
            </a:r>
            <a:endParaRPr lang="en-CA" dirty="0"/>
          </a:p>
          <a:p>
            <a:pPr lvl="0"/>
            <a:r>
              <a:rPr lang="en-CA" dirty="0"/>
              <a:t>All valid class reps accepted; all invalid class reps rejected; confirms correctness without exhaustive enumeration.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4254074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C22BE4-48BB-1427-890E-B6B9DFE6D0C3}"/>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FF198D9D-72F6-11A5-25EB-92F4B5F710F1}"/>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Decision Table Testing </a:t>
            </a:r>
            <a:r>
              <a:rPr lang="en-CA" sz="1400" dirty="0"/>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29D7A71C-312E-E597-2E25-D7138A2E408A}"/>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2400" b="1" dirty="0"/>
              <a:t>Test Requirements</a:t>
            </a:r>
            <a:endParaRPr lang="en-CA" sz="2400" dirty="0"/>
          </a:p>
          <a:p>
            <a:pPr lvl="0"/>
            <a:r>
              <a:rPr lang="en-CA" sz="2400" dirty="0"/>
              <a:t>Derive rules from combined conditions (e.g., type/category/amount validity) and verify corresponding actions (accept, reject, show error). </a:t>
            </a:r>
          </a:p>
          <a:p>
            <a:pPr marL="0" indent="0">
              <a:buNone/>
            </a:pPr>
            <a:r>
              <a:rPr lang="en-CA" sz="2400" b="1" dirty="0"/>
              <a:t>Test Cases</a:t>
            </a:r>
            <a:endParaRPr lang="en-CA" sz="2400" dirty="0"/>
          </a:p>
          <a:p>
            <a:pPr lvl="0"/>
            <a:r>
              <a:rPr lang="en-CA" sz="2400" dirty="0"/>
              <a:t>Execute representative rules (Rule1–Rule7) to trigger mapped actions (A1–A6). </a:t>
            </a:r>
          </a:p>
          <a:p>
            <a:pPr lvl="0"/>
            <a:r>
              <a:rPr lang="en-CA" sz="2400" dirty="0"/>
              <a:t>Verify each condition combination activates the correct action. </a:t>
            </a:r>
          </a:p>
          <a:p>
            <a:pPr marL="0" indent="0">
              <a:buNone/>
            </a:pPr>
            <a:r>
              <a:rPr lang="en-CA" sz="2400" b="1" dirty="0"/>
              <a:t>Testing Results</a:t>
            </a:r>
            <a:endParaRPr lang="en-CA" sz="2400" dirty="0"/>
          </a:p>
          <a:p>
            <a:pPr lvl="0"/>
            <a:r>
              <a:rPr lang="en-CA" sz="2400" dirty="0"/>
              <a:t>Each rule fired the expected action; no contradictory or missing rules observed; decision logic is consistent.</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933676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388488-3003-8D5D-4FE9-79DBE3EC43AC}"/>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09DCE833-6A5B-A505-2A45-7C680C9A0784}"/>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Path Testing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416670D0-5E1D-BED5-5E63-FE95DFD48D9D}"/>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2400" b="1" dirty="0"/>
              <a:t>Test Requirements</a:t>
            </a:r>
            <a:endParaRPr lang="en-CA" sz="2400" dirty="0"/>
          </a:p>
          <a:p>
            <a:pPr lvl="0"/>
            <a:r>
              <a:rPr lang="en-CA" sz="2400" dirty="0"/>
              <a:t>Cover independent paths through controller flows (e.g., add/view/delete, error branches).</a:t>
            </a:r>
          </a:p>
          <a:p>
            <a:pPr lvl="0"/>
            <a:r>
              <a:rPr lang="en-CA" sz="2400" dirty="0"/>
              <a:t>Ensure each unique path is reachable and terminates correctly. </a:t>
            </a:r>
          </a:p>
          <a:p>
            <a:pPr marL="0" indent="0">
              <a:buNone/>
            </a:pPr>
            <a:r>
              <a:rPr lang="en-CA" sz="2400" b="1" dirty="0"/>
              <a:t>Test Cases</a:t>
            </a:r>
            <a:endParaRPr lang="en-CA" sz="2400" dirty="0"/>
          </a:p>
          <a:p>
            <a:pPr lvl="0"/>
            <a:r>
              <a:rPr lang="en-CA" sz="2400" dirty="0"/>
              <a:t>Controller path tests for: successful add → save; invalid input → error; view listing when data present/absent; delete success/error.</a:t>
            </a:r>
          </a:p>
          <a:p>
            <a:pPr lvl="0"/>
            <a:r>
              <a:rPr lang="en-CA" sz="2400" dirty="0"/>
              <a:t>Use implementation harness (BudgetController_PathTesting.java). </a:t>
            </a:r>
          </a:p>
          <a:p>
            <a:pPr marL="0" indent="0">
              <a:buNone/>
            </a:pPr>
            <a:r>
              <a:rPr lang="en-CA" sz="2400" b="1" dirty="0"/>
              <a:t>Testing Results</a:t>
            </a:r>
            <a:endParaRPr lang="en-CA" sz="2400" dirty="0"/>
          </a:p>
          <a:p>
            <a:pPr lvl="0"/>
            <a:r>
              <a:rPr lang="en-CA" sz="2400" dirty="0"/>
              <a:t>All intended paths executed; error branches handled with clear messages; no dead paths detected.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2393263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22AC4-BA7C-72FC-F2AD-DE1424685402}"/>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51841C4E-7DCF-7359-1672-5381BA899FDD}"/>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Data Flow Testing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9FB1B3A6-C128-97C1-EF7A-EAD6DFA9B7EE}"/>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Validate correct definition–use (DU) chains for financial entries across </a:t>
            </a:r>
            <a:r>
              <a:rPr lang="en-CA" dirty="0" err="1"/>
              <a:t>controller→model→DB</a:t>
            </a:r>
            <a:r>
              <a:rPr lang="en-CA" dirty="0"/>
              <a:t> and back; detect anomalies (</a:t>
            </a:r>
            <a:r>
              <a:rPr lang="en-CA" dirty="0" err="1"/>
              <a:t>undef</a:t>
            </a:r>
            <a:r>
              <a:rPr lang="en-CA" dirty="0"/>
              <a:t>‑use, def‑kill). </a:t>
            </a:r>
          </a:p>
          <a:p>
            <a:pPr marL="0" indent="0">
              <a:buNone/>
            </a:pPr>
            <a:r>
              <a:rPr lang="en-CA" b="1" dirty="0"/>
              <a:t>Test Cases</a:t>
            </a:r>
            <a:endParaRPr lang="en-CA" dirty="0"/>
          </a:p>
          <a:p>
            <a:pPr lvl="0"/>
            <a:r>
              <a:rPr lang="en-CA" dirty="0"/>
              <a:t>Trace data from input → validation → persistence → retrieval → view; inject invalid types/categories to ensure no stale/</a:t>
            </a:r>
            <a:r>
              <a:rPr lang="en-CA" dirty="0" err="1"/>
              <a:t>undef</a:t>
            </a:r>
            <a:r>
              <a:rPr lang="en-CA" dirty="0"/>
              <a:t> data propagates.</a:t>
            </a:r>
          </a:p>
          <a:p>
            <a:pPr lvl="0"/>
            <a:r>
              <a:rPr lang="en-CA" dirty="0"/>
              <a:t>Use BudgetController_DataFlowTesting.java. </a:t>
            </a:r>
          </a:p>
          <a:p>
            <a:pPr marL="0" indent="0">
              <a:buNone/>
            </a:pPr>
            <a:r>
              <a:rPr lang="en-CA" b="1" dirty="0"/>
              <a:t>Testing Results</a:t>
            </a:r>
            <a:endParaRPr lang="en-CA" dirty="0"/>
          </a:p>
          <a:p>
            <a:pPr lvl="0"/>
            <a:r>
              <a:rPr lang="en-CA" dirty="0"/>
              <a:t>DU chains consistent; invalid inputs blocked before persistence; no uses of undefined or killed variables observed.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1148659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D38421-DEFC-4D43-4A3B-4F0C69075D1E}"/>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0E2A66DD-5DAB-AF3E-EC2F-64E4C6508AAC}"/>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Integration Testing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6A8C2D9D-394B-E79E-265F-50A34F2E1504}"/>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Verify end‑to‑end interaction: View ↔ Controller ↔ Model ↔ MySQL (JDBC); ensure load/save and filtered queries behave consistently. </a:t>
            </a:r>
          </a:p>
          <a:p>
            <a:pPr marL="0" indent="0">
              <a:buNone/>
            </a:pPr>
            <a:r>
              <a:rPr lang="en-CA" b="1" dirty="0"/>
              <a:t>Test Cases</a:t>
            </a:r>
            <a:endParaRPr lang="en-CA" dirty="0"/>
          </a:p>
          <a:p>
            <a:pPr lvl="0"/>
            <a:r>
              <a:rPr lang="en-CA" dirty="0"/>
              <a:t>Add entries → persist → list/filter by category/month → compute balance → delete → re‑query.</a:t>
            </a:r>
          </a:p>
          <a:p>
            <a:pPr lvl="0"/>
            <a:r>
              <a:rPr lang="en-CA" dirty="0"/>
              <a:t>Include setup for DB connection as per project instructions. </a:t>
            </a:r>
          </a:p>
          <a:p>
            <a:pPr marL="0" indent="0">
              <a:buNone/>
            </a:pPr>
            <a:r>
              <a:rPr lang="en-CA" b="1" dirty="0"/>
              <a:t>Testing Results</a:t>
            </a:r>
            <a:endParaRPr lang="en-CA" dirty="0"/>
          </a:p>
          <a:p>
            <a:pPr lvl="0"/>
            <a:r>
              <a:rPr lang="en-CA" dirty="0"/>
              <a:t>Cross‑layer flows succeeded; persistence and retrieval matched; filters returned correct subsets; no connection leakage (replaced duplicate connections).</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1613986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06945-7A13-39CD-217A-CD7284F0043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50354A43-9EB3-3A8C-A820-58DBFDADB650}"/>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State Transition Testing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9594F53F-6F97-F671-6FB0-1B421819E30E}"/>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Model state changes: {Empty → Populated → Updated/Deleted} with guards (validations); ensure illegal transitions (e.g., delete non‑existent) handled. </a:t>
            </a:r>
          </a:p>
          <a:p>
            <a:pPr marL="0" indent="0">
              <a:buNone/>
            </a:pPr>
            <a:r>
              <a:rPr lang="en-CA" b="1" dirty="0"/>
              <a:t>Test Cases</a:t>
            </a:r>
            <a:endParaRPr lang="en-CA" dirty="0"/>
          </a:p>
          <a:p>
            <a:pPr lvl="0"/>
            <a:r>
              <a:rPr lang="en-CA" dirty="0"/>
              <a:t>Empty DB: view → “no entries”; Add → Populated; Update amount/category; Delete valid/invalid ID; Recompute balance after each transition.</a:t>
            </a:r>
          </a:p>
          <a:p>
            <a:pPr lvl="0"/>
            <a:r>
              <a:rPr lang="en-CA" dirty="0"/>
              <a:t>Implemented in BudgetModel_StateTransistionTest.java. </a:t>
            </a:r>
          </a:p>
          <a:p>
            <a:pPr marL="0" indent="0">
              <a:buNone/>
            </a:pPr>
            <a:r>
              <a:rPr lang="en-CA" b="1" dirty="0"/>
              <a:t>Testing Results</a:t>
            </a:r>
            <a:endParaRPr lang="en-CA" dirty="0"/>
          </a:p>
          <a:p>
            <a:pPr lvl="0"/>
            <a:r>
              <a:rPr lang="en-CA" dirty="0"/>
              <a:t>Legal transitions applied; illegal attempts produced errors without altering state; balances stayed consistent after transitions.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3122241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F5369-9D5D-5F4F-1A13-A19C666FCA53}"/>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E052E39F-3021-A05A-9A1D-5576002FFBAB}"/>
              </a:ext>
            </a:extLst>
          </p:cNvPr>
          <p:cNvSpPr>
            <a:spLocks noGrp="1"/>
          </p:cNvSpPr>
          <p:nvPr>
            <p:ph type="body" sz="quarter" idx="12"/>
          </p:nvPr>
        </p:nvSpPr>
        <p:spPr>
          <a:xfrm>
            <a:off x="668019" y="546776"/>
            <a:ext cx="10855961" cy="746360"/>
          </a:xfrm>
        </p:spPr>
        <p:txBody>
          <a:bodyPr lIns="91440" tIns="45720" rIns="91440" bIns="45720" anchor="t"/>
          <a:lstStyle/>
          <a:p>
            <a:r>
              <a:rPr lang="en-CA" sz="4400" dirty="0"/>
              <a:t>Use Case Testing </a:t>
            </a:r>
            <a:r>
              <a:rPr kumimoji="0" lang="en-CA" sz="1400" b="0" i="0" u="none" strike="noStrike" kern="1200" cap="none" spc="0" normalizeH="0" baseline="0" noProof="0" dirty="0">
                <a:ln>
                  <a:noFill/>
                </a:ln>
                <a:solidFill>
                  <a:srgbClr val="124734"/>
                </a:solidFill>
                <a:effectLst/>
                <a:uLnTx/>
                <a:uFillTx/>
                <a:latin typeface="Arial" panose="020B0604020202020204" pitchFamily="34" charset="0"/>
                <a:ea typeface="+mn-ea"/>
                <a:cs typeface="Arial" panose="020B0604020202020204" pitchFamily="34" charset="0"/>
              </a:rPr>
              <a:t>(more details in TESTING.md)</a:t>
            </a:r>
            <a:endParaRPr lang="en-US" sz="4400" dirty="0">
              <a:latin typeface="Arial"/>
              <a:cs typeface="Arial"/>
            </a:endParaRPr>
          </a:p>
        </p:txBody>
      </p:sp>
      <p:sp>
        <p:nvSpPr>
          <p:cNvPr id="19" name="Rectangle 3">
            <a:extLst>
              <a:ext uri="{FF2B5EF4-FFF2-40B4-BE49-F238E27FC236}">
                <a16:creationId xmlns:a16="http://schemas.microsoft.com/office/drawing/2014/main" id="{AF15ECD1-EAB4-E3F6-67A4-7E66D4109360}"/>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b="1" dirty="0"/>
              <a:t>Test Requirements</a:t>
            </a:r>
            <a:endParaRPr lang="en-CA" dirty="0"/>
          </a:p>
          <a:p>
            <a:pPr lvl="0"/>
            <a:r>
              <a:rPr lang="en-CA" dirty="0"/>
              <a:t>Validate primary scenarios UC1–UC5 (add entry, view all, delete, view balance, view by category), including extensions/errors. </a:t>
            </a:r>
          </a:p>
          <a:p>
            <a:pPr marL="0" indent="0">
              <a:buNone/>
            </a:pPr>
            <a:r>
              <a:rPr lang="en-CA" b="1" dirty="0"/>
              <a:t>Test Cases</a:t>
            </a:r>
            <a:endParaRPr lang="en-CA" dirty="0"/>
          </a:p>
          <a:p>
            <a:pPr lvl="0"/>
            <a:r>
              <a:rPr lang="en-CA" dirty="0"/>
              <a:t>UC1 </a:t>
            </a:r>
            <a:r>
              <a:rPr lang="en-CA" dirty="0" err="1"/>
              <a:t>addEntry</a:t>
            </a:r>
            <a:r>
              <a:rPr lang="en-CA" dirty="0"/>
              <a:t> success and 3a/5a errors; UC2 </a:t>
            </a:r>
            <a:r>
              <a:rPr lang="en-CA" dirty="0" err="1"/>
              <a:t>viewAllEntries</a:t>
            </a:r>
            <a:r>
              <a:rPr lang="en-CA" dirty="0"/>
              <a:t> (with/without data); UC3 </a:t>
            </a:r>
            <a:r>
              <a:rPr lang="en-CA" dirty="0" err="1"/>
              <a:t>deleteEntry</a:t>
            </a:r>
            <a:r>
              <a:rPr lang="en-CA" dirty="0"/>
              <a:t> success and invalid ID/type; UC4 view balance calc; UC5 view by category with not‑found. </a:t>
            </a:r>
          </a:p>
          <a:p>
            <a:pPr lvl="0"/>
            <a:r>
              <a:rPr lang="en-CA" dirty="0"/>
              <a:t>Implemented in BudgetModelUseCaseTest.java. </a:t>
            </a:r>
          </a:p>
          <a:p>
            <a:pPr marL="0" indent="0">
              <a:buNone/>
            </a:pPr>
            <a:r>
              <a:rPr lang="en-CA" b="1" dirty="0"/>
              <a:t>Testing Results</a:t>
            </a:r>
            <a:endParaRPr lang="en-CA" dirty="0"/>
          </a:p>
          <a:p>
            <a:pPr lvl="0"/>
            <a:r>
              <a:rPr lang="en-CA" dirty="0"/>
              <a:t>All main success paths pass; extension paths show correct error messages; balances and filters align with stored data. </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0" indent="0">
              <a:buClrTx/>
              <a:buNone/>
            </a:pPr>
            <a:endParaRPr lang="en-US" sz="3200" dirty="0">
              <a:latin typeface="Gill Sans MT" panose="020B0502020104020203" pitchFamily="34" charset="77"/>
            </a:endParaRPr>
          </a:p>
        </p:txBody>
      </p:sp>
    </p:spTree>
    <p:extLst>
      <p:ext uri="{BB962C8B-B14F-4D97-AF65-F5344CB8AC3E}">
        <p14:creationId xmlns:p14="http://schemas.microsoft.com/office/powerpoint/2010/main" val="1819700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Project Management</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331134" y="1393518"/>
            <a:ext cx="5431991"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1200" b="1" dirty="0"/>
              <a:t>Gantt Chart – Project Progress</a:t>
            </a:r>
            <a:endParaRPr lang="en-CA" sz="1200" dirty="0"/>
          </a:p>
          <a:p>
            <a:pPr lvl="0"/>
            <a:r>
              <a:rPr lang="en-CA" sz="1200" b="1" dirty="0"/>
              <a:t>Problem Definition</a:t>
            </a:r>
            <a:r>
              <a:rPr lang="en-CA" sz="1200" dirty="0"/>
              <a:t> – started Day 0, lasted ~5 days</a:t>
            </a:r>
          </a:p>
          <a:p>
            <a:pPr lvl="0"/>
            <a:r>
              <a:rPr lang="en-CA" sz="1200" b="1" dirty="0"/>
              <a:t>Design Constraints &amp; Requirements</a:t>
            </a:r>
            <a:r>
              <a:rPr lang="en-CA" sz="1200" dirty="0"/>
              <a:t> – started Day 5, lasted ~10 days</a:t>
            </a:r>
          </a:p>
          <a:p>
            <a:pPr lvl="0"/>
            <a:r>
              <a:rPr lang="en-CA" sz="1200" b="1" dirty="0"/>
              <a:t>Iterative Engineering Design</a:t>
            </a:r>
            <a:r>
              <a:rPr lang="en-CA" sz="1200" dirty="0"/>
              <a:t> – started Day 15, lasted ~15 days</a:t>
            </a:r>
          </a:p>
          <a:p>
            <a:pPr lvl="0"/>
            <a:r>
              <a:rPr lang="en-CA" sz="1200" b="1" dirty="0"/>
              <a:t>Final Design &amp; Implementation (Solution 3)</a:t>
            </a:r>
            <a:r>
              <a:rPr lang="en-CA" sz="1200" dirty="0"/>
              <a:t> – started Day 28, lasted ~45 days</a:t>
            </a:r>
          </a:p>
          <a:p>
            <a:pPr lvl="0"/>
            <a:r>
              <a:rPr lang="en-CA" sz="1200" b="1" dirty="0"/>
              <a:t>Collaborative Teamwork &amp; Communication</a:t>
            </a:r>
            <a:r>
              <a:rPr lang="en-CA" sz="1200" dirty="0"/>
              <a:t> – ongoing across the full 70-day timeline</a:t>
            </a:r>
          </a:p>
          <a:p>
            <a:pPr marL="0" indent="0">
              <a:buNone/>
            </a:pPr>
            <a:r>
              <a:rPr lang="en-CA" sz="1200" b="1" dirty="0"/>
              <a:t>Summary:</a:t>
            </a:r>
            <a:br>
              <a:rPr lang="en-CA" sz="1200" dirty="0"/>
            </a:br>
            <a:r>
              <a:rPr lang="en-CA" sz="1200" dirty="0"/>
              <a:t>The chart shows a sequential build-up of tasks, from defining the problem to implementing the final solution, with collaboration continuing throughout the entire project.</a:t>
            </a: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8194" name="Picture 2" descr="Gantt Chart:">
            <a:extLst>
              <a:ext uri="{FF2B5EF4-FFF2-40B4-BE49-F238E27FC236}">
                <a16:creationId xmlns:a16="http://schemas.microsoft.com/office/drawing/2014/main" id="{7120E669-9CE1-6307-0631-39941C9433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1393518"/>
            <a:ext cx="5972175"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506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latin typeface="Gill Sans MT" panose="020B0502020104020203" pitchFamily="34" charset="0"/>
                <a:cs typeface="Arial"/>
              </a:rPr>
              <a:t>Introduction</a:t>
            </a:r>
          </a:p>
          <a:p>
            <a:pPr marL="342900" indent="-342900">
              <a:buFont typeface="Arial" panose="020B0604020202020204" pitchFamily="34" charset="0"/>
              <a:buChar char="•"/>
            </a:pPr>
            <a:r>
              <a:rPr lang="en-US" sz="2800" dirty="0">
                <a:latin typeface="Gill Sans MT" panose="020B0502020104020203" pitchFamily="34" charset="0"/>
                <a:cs typeface="Arial"/>
              </a:rPr>
              <a:t>Problem Definition</a:t>
            </a:r>
          </a:p>
          <a:p>
            <a:pPr marL="342900" indent="-342900">
              <a:buFont typeface="Arial" panose="020B0604020202020204" pitchFamily="34" charset="0"/>
              <a:buChar char="•"/>
            </a:pPr>
            <a:r>
              <a:rPr lang="en-US" sz="2800" dirty="0">
                <a:latin typeface="Gill Sans MT" panose="020B0502020104020203" pitchFamily="34" charset="0"/>
                <a:cs typeface="Arial"/>
              </a:rPr>
              <a:t>Design Requirements</a:t>
            </a:r>
          </a:p>
          <a:p>
            <a:pPr marL="342900" indent="-342900">
              <a:buFont typeface="Arial" panose="020B0604020202020204" pitchFamily="34" charset="0"/>
              <a:buChar char="•"/>
            </a:pPr>
            <a:r>
              <a:rPr lang="en-US" sz="2800" dirty="0">
                <a:latin typeface="Gill Sans MT" panose="020B0502020104020203" pitchFamily="34" charset="0"/>
                <a:cs typeface="Arial"/>
              </a:rPr>
              <a:t>Solutions</a:t>
            </a:r>
          </a:p>
          <a:p>
            <a:pPr marL="342900" indent="-342900">
              <a:buFont typeface="Arial" panose="020B0604020202020204" pitchFamily="34" charset="0"/>
              <a:buChar char="•"/>
            </a:pPr>
            <a:r>
              <a:rPr lang="en-US" sz="2800" dirty="0">
                <a:latin typeface="Gill Sans MT" panose="020B0502020104020203" pitchFamily="34" charset="0"/>
                <a:cs typeface="Arial"/>
              </a:rPr>
              <a:t>Testing and Demonstration</a:t>
            </a:r>
          </a:p>
          <a:p>
            <a:pPr marL="342900" indent="-342900">
              <a:buFont typeface="Arial" panose="020B0604020202020204" pitchFamily="34" charset="0"/>
              <a:buChar char="•"/>
            </a:pPr>
            <a:r>
              <a:rPr lang="en-US" sz="2800" dirty="0">
                <a:latin typeface="Gill Sans MT" panose="020B0502020104020203" pitchFamily="34" charset="0"/>
              </a:rPr>
              <a:t>Project Management</a:t>
            </a:r>
          </a:p>
          <a:p>
            <a:pPr marL="342900" indent="-342900">
              <a:buFont typeface="Arial" panose="020B0604020202020204" pitchFamily="34" charset="0"/>
              <a:buChar char="•"/>
            </a:pPr>
            <a:r>
              <a:rPr lang="en-US" sz="2800" dirty="0">
                <a:latin typeface="Gill Sans MT" panose="020B0502020104020203" pitchFamily="34" charset="0"/>
              </a:rPr>
              <a:t>Conclusion and Future Scope</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2" name="TextBox 1">
            <a:extLst>
              <a:ext uri="{FF2B5EF4-FFF2-40B4-BE49-F238E27FC236}">
                <a16:creationId xmlns:a16="http://schemas.microsoft.com/office/drawing/2014/main" id="{46D0E80C-E9A0-2F9F-1BE0-56F7AAD90B7E}"/>
              </a:ext>
            </a:extLst>
          </p:cNvPr>
          <p:cNvSpPr txBox="1"/>
          <p:nvPr/>
        </p:nvSpPr>
        <p:spPr>
          <a:xfrm>
            <a:off x="348917" y="1293136"/>
            <a:ext cx="11175064" cy="4719946"/>
          </a:xfrm>
          <a:prstGeom prst="rect">
            <a:avLst/>
          </a:prstGeom>
          <a:noFill/>
        </p:spPr>
        <p:txBody>
          <a:bodyPr wrap="square" rtlCol="0">
            <a:spAutoFit/>
          </a:bodyPr>
          <a:lstStyle/>
          <a:p>
            <a:pPr>
              <a:lnSpc>
                <a:spcPct val="115000"/>
              </a:lnSpc>
              <a:spcAft>
                <a:spcPts val="800"/>
              </a:spcAft>
              <a:buNone/>
            </a:pPr>
            <a:r>
              <a:rPr lang="en-CA" sz="1800" kern="100">
                <a:effectLst/>
                <a:latin typeface="Aptos" panose="020B0004020202020204" pitchFamily="34" charset="0"/>
                <a:ea typeface="Aptos" panose="020B0004020202020204" pitchFamily="34" charset="0"/>
                <a:cs typeface="Times New Roman" panose="02020603050405020304" pitchFamily="18" charset="0"/>
              </a:rPr>
              <a:t>In this project, we successfully developed a fully functional Budjet Tracker Application that allows suers to manage their finances with ease. The system was made with a modular architecture using the MVC design pattern, and integrates a MySQL database as storage. Key features include:</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Adding, viewing, filtering, and deleting financial entries (both income and expenses).</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Providing summarized financial data, such as total income, total expenses, and net balance.</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Supporting category-based filtering to help users track spending habits.</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Interactive console-based user interface for intuitive usage.</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Reliable database connectivity through a dedicated DatabaseConnector class. All features were tested to ensure reliability of each component.</a:t>
            </a:r>
          </a:p>
          <a:p>
            <a:pPr>
              <a:lnSpc>
                <a:spcPct val="115000"/>
              </a:lnSpc>
              <a:spcAft>
                <a:spcPts val="800"/>
              </a:spcAft>
              <a:buNone/>
            </a:pPr>
            <a:r>
              <a:rPr lang="en-CA" sz="1800" kern="100">
                <a:effectLst/>
                <a:latin typeface="Aptos" panose="020B0004020202020204" pitchFamily="34" charset="0"/>
                <a:ea typeface="Aptos" panose="020B0004020202020204" pitchFamily="34" charset="0"/>
                <a:cs typeface="Times New Roman" panose="02020603050405020304" pitchFamily="18" charset="0"/>
              </a:rPr>
              <a:t>Future Work:</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Despite numerous successes, some limitations to the applicatiion still need to be implemented.</a:t>
            </a:r>
          </a:p>
          <a:p>
            <a:pPr marL="342900" lvl="0" indent="-342900">
              <a:lnSpc>
                <a:spcPct val="115000"/>
              </a:lnSpc>
              <a:spcAft>
                <a:spcPts val="800"/>
              </a:spcAft>
              <a:buSzPts val="1000"/>
              <a:buFont typeface="Symbol" panose="05050102010706020507" pitchFamily="18" charset="2"/>
              <a:buChar char=""/>
              <a:tabLst>
                <a:tab pos="457200" algn="l"/>
              </a:tabLst>
            </a:pPr>
            <a:r>
              <a:rPr lang="en-CA" sz="1800" kern="100">
                <a:effectLst/>
                <a:latin typeface="Aptos" panose="020B0004020202020204" pitchFamily="34" charset="0"/>
                <a:ea typeface="Aptos" panose="020B0004020202020204" pitchFamily="34" charset="0"/>
                <a:cs typeface="Times New Roman" panose="02020603050405020304" pitchFamily="18" charset="0"/>
              </a:rPr>
              <a:t>Console-based UI, adding user login system and dynamic categories.</a:t>
            </a:r>
          </a:p>
        </p:txBody>
      </p:sp>
    </p:spTree>
    <p:extLst>
      <p:ext uri="{BB962C8B-B14F-4D97-AF65-F5344CB8AC3E}">
        <p14:creationId xmlns:p14="http://schemas.microsoft.com/office/powerpoint/2010/main" val="2852486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4006723" cy="4354738"/>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dirty="0"/>
              <a:t>The Personal Budget Tracker is a software application made to support personal financial management. Its primary goal is to provide users with helpful and clear summaries of their income and spending. This information can be accessed easily, encouraging careful budgeting and financial decisions. This report presents a comprehensive overview of the design and development of Budget Tracker, outlining the planning going into the project, the implementation for that planning and the testing methods to evaluate the program.</a:t>
            </a: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4" name="Picture 3">
            <a:extLst>
              <a:ext uri="{FF2B5EF4-FFF2-40B4-BE49-F238E27FC236}">
                <a16:creationId xmlns:a16="http://schemas.microsoft.com/office/drawing/2014/main" id="{4E02C760-1E01-5F8E-6FA4-25E1863E899C}"/>
              </a:ext>
            </a:extLst>
          </p:cNvPr>
          <p:cNvPicPr>
            <a:picLocks noChangeAspect="1"/>
          </p:cNvPicPr>
          <p:nvPr/>
        </p:nvPicPr>
        <p:blipFill>
          <a:blip r:embed="rId3"/>
          <a:stretch>
            <a:fillRect/>
          </a:stretch>
        </p:blipFill>
        <p:spPr>
          <a:xfrm>
            <a:off x="6226139" y="1429613"/>
            <a:ext cx="5965861" cy="3970183"/>
          </a:xfrm>
          <a:prstGeom prst="rect">
            <a:avLst/>
          </a:prstGeom>
        </p:spPr>
      </p:pic>
    </p:spTree>
    <p:extLst>
      <p:ext uri="{BB962C8B-B14F-4D97-AF65-F5344CB8AC3E}">
        <p14:creationId xmlns:p14="http://schemas.microsoft.com/office/powerpoint/2010/main" val="295599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2"/>
            <a:ext cx="9791073" cy="4881611"/>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US" sz="1100" b="1" dirty="0"/>
              <a:t>Problem</a:t>
            </a:r>
          </a:p>
          <a:p>
            <a:r>
              <a:rPr lang="en-US" sz="1000" dirty="0"/>
              <a:t>Students &amp; young professionals struggle to manage personal finances</a:t>
            </a:r>
          </a:p>
          <a:p>
            <a:r>
              <a:rPr lang="en-US" sz="1000" dirty="0"/>
              <a:t>Lack of clarity on income, expenses, and habits → overspending &amp; stress</a:t>
            </a:r>
          </a:p>
          <a:p>
            <a:pPr marL="0" indent="0">
              <a:buNone/>
            </a:pPr>
            <a:r>
              <a:rPr lang="en-US" sz="1100" b="1" dirty="0"/>
              <a:t>Target Users</a:t>
            </a:r>
            <a:endParaRPr lang="en-US" sz="1100" dirty="0"/>
          </a:p>
          <a:p>
            <a:r>
              <a:rPr lang="en-US" sz="1000" dirty="0"/>
              <a:t>Students</a:t>
            </a:r>
          </a:p>
          <a:p>
            <a:r>
              <a:rPr lang="en-US" sz="1000" dirty="0"/>
              <a:t>Early-career professionals</a:t>
            </a:r>
          </a:p>
          <a:p>
            <a:r>
              <a:rPr lang="en-US" sz="1000" dirty="0"/>
              <a:t>Individuals seeking better financial literacy with minimal effort</a:t>
            </a:r>
          </a:p>
          <a:p>
            <a:pPr marL="0" indent="0">
              <a:buNone/>
            </a:pPr>
            <a:r>
              <a:rPr lang="en-US" sz="1100" b="1" dirty="0"/>
              <a:t>Why It Matters</a:t>
            </a:r>
            <a:endParaRPr lang="en-US" sz="1100" dirty="0"/>
          </a:p>
          <a:p>
            <a:r>
              <a:rPr lang="en-US" sz="1050" dirty="0"/>
              <a:t>Financial management is a key life skill</a:t>
            </a:r>
          </a:p>
          <a:p>
            <a:r>
              <a:rPr lang="en-US" sz="1050" dirty="0"/>
              <a:t>Impacts mental health, stability, and future planning</a:t>
            </a:r>
          </a:p>
          <a:p>
            <a:r>
              <a:rPr lang="en-US" sz="1050" dirty="0"/>
              <a:t>Promotes responsible spending &amp; saving</a:t>
            </a:r>
          </a:p>
          <a:p>
            <a:pPr marL="0" indent="0">
              <a:buNone/>
            </a:pPr>
            <a:r>
              <a:rPr lang="en-US" sz="1100" b="1" dirty="0"/>
              <a:t>Proposed Solution</a:t>
            </a:r>
            <a:endParaRPr lang="en-US" sz="1100" dirty="0"/>
          </a:p>
          <a:p>
            <a:r>
              <a:rPr lang="en-US" sz="1000" dirty="0"/>
              <a:t>User-friendly budgeting app to:</a:t>
            </a:r>
          </a:p>
          <a:p>
            <a:r>
              <a:rPr lang="en-US" sz="1000" dirty="0"/>
              <a:t>Input income &amp; expenses</a:t>
            </a:r>
          </a:p>
          <a:p>
            <a:r>
              <a:rPr lang="en-US" sz="1000" dirty="0"/>
              <a:t>Categorize transactions</a:t>
            </a:r>
          </a:p>
          <a:p>
            <a:r>
              <a:rPr lang="en-US" sz="1000" dirty="0"/>
              <a:t>View visual summaries (pie charts, bar graphs)</a:t>
            </a:r>
          </a:p>
          <a:p>
            <a:r>
              <a:rPr lang="en-US" sz="1100" dirty="0"/>
              <a:t>Focus on </a:t>
            </a:r>
            <a:r>
              <a:rPr lang="en-US" sz="1100" b="1" dirty="0"/>
              <a:t>simplicity, clarity, accuracy</a:t>
            </a:r>
            <a:endParaRPr lang="en-US" sz="1100" dirty="0"/>
          </a:p>
          <a:p>
            <a:pPr marL="0" indent="0">
              <a:buNone/>
            </a:pPr>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4" name="Picture 3">
            <a:extLst>
              <a:ext uri="{FF2B5EF4-FFF2-40B4-BE49-F238E27FC236}">
                <a16:creationId xmlns:a16="http://schemas.microsoft.com/office/drawing/2014/main" id="{E7D5FFA8-B832-6240-9984-709A80B2DB2E}"/>
              </a:ext>
            </a:extLst>
          </p:cNvPr>
          <p:cNvPicPr>
            <a:picLocks noChangeAspect="1"/>
          </p:cNvPicPr>
          <p:nvPr/>
        </p:nvPicPr>
        <p:blipFill>
          <a:blip r:embed="rId3"/>
          <a:stretch>
            <a:fillRect/>
          </a:stretch>
        </p:blipFill>
        <p:spPr>
          <a:xfrm>
            <a:off x="7930794" y="3195264"/>
            <a:ext cx="4261206" cy="2840804"/>
          </a:xfrm>
          <a:prstGeom prst="rect">
            <a:avLst/>
          </a:prstGeom>
        </p:spPr>
      </p:pic>
      <p:pic>
        <p:nvPicPr>
          <p:cNvPr id="6" name="Picture 5">
            <a:extLst>
              <a:ext uri="{FF2B5EF4-FFF2-40B4-BE49-F238E27FC236}">
                <a16:creationId xmlns:a16="http://schemas.microsoft.com/office/drawing/2014/main" id="{6CF6C028-B0AF-6AFF-1119-918BDD2DB57B}"/>
              </a:ext>
            </a:extLst>
          </p:cNvPr>
          <p:cNvPicPr>
            <a:picLocks noChangeAspect="1"/>
          </p:cNvPicPr>
          <p:nvPr/>
        </p:nvPicPr>
        <p:blipFill>
          <a:blip r:embed="rId4"/>
          <a:stretch>
            <a:fillRect/>
          </a:stretch>
        </p:blipFill>
        <p:spPr>
          <a:xfrm>
            <a:off x="5781352" y="220895"/>
            <a:ext cx="4461554" cy="2974369"/>
          </a:xfrm>
          <a:prstGeom prst="rect">
            <a:avLst/>
          </a:prstGeom>
        </p:spPr>
      </p:pic>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6301"/>
            <a:ext cx="5175921" cy="4746900"/>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US" sz="1200" b="1" dirty="0"/>
              <a:t>Functions</a:t>
            </a:r>
          </a:p>
          <a:p>
            <a:r>
              <a:rPr lang="en-US" sz="1200" dirty="0"/>
              <a:t>Track Spending: Enable users to input and visualize their weekly and monthly spending</a:t>
            </a:r>
          </a:p>
          <a:p>
            <a:r>
              <a:rPr lang="en-US" sz="1200" dirty="0"/>
              <a:t>Track Income: Allow users to input and update their monthly income</a:t>
            </a:r>
          </a:p>
          <a:p>
            <a:r>
              <a:rPr lang="en-US" sz="1200" dirty="0"/>
              <a:t>Set budget Goals: This budget tracker will give users the opportunity to set spending limits and saving goals on specific categories</a:t>
            </a:r>
          </a:p>
          <a:p>
            <a:r>
              <a:rPr lang="en-US" sz="1200" dirty="0"/>
              <a:t>Generate visual summaries: Create pie charts, bar graphs and other visualization tools to help users illustrate their financial health</a:t>
            </a:r>
          </a:p>
          <a:p>
            <a:r>
              <a:rPr lang="en-US" sz="1200" dirty="0"/>
              <a:t>Display budget Overview: Show users a clear overview of their financial behavior.</a:t>
            </a:r>
          </a:p>
          <a:p>
            <a:r>
              <a:rPr lang="en-US" sz="1200" dirty="0"/>
              <a:t>Protect user information: Ensures users data are protected through encryption and authentication.</a:t>
            </a:r>
          </a:p>
          <a:p>
            <a:r>
              <a:rPr lang="en-US" sz="1200" dirty="0"/>
              <a:t>Categorize spending: Sort expenses and income into custom categories based on type.</a:t>
            </a:r>
          </a:p>
          <a:p>
            <a:endParaRPr lang="en-US" sz="10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2" name="Rectangle 3">
            <a:extLst>
              <a:ext uri="{FF2B5EF4-FFF2-40B4-BE49-F238E27FC236}">
                <a16:creationId xmlns:a16="http://schemas.microsoft.com/office/drawing/2014/main" id="{F759B8C2-5EFA-3AB3-02FD-8F9610B44723}"/>
              </a:ext>
            </a:extLst>
          </p:cNvPr>
          <p:cNvSpPr txBox="1">
            <a:spLocks noChangeArrowheads="1"/>
          </p:cNvSpPr>
          <p:nvPr/>
        </p:nvSpPr>
        <p:spPr>
          <a:xfrm>
            <a:off x="6452559" y="1293136"/>
            <a:ext cx="532825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US" sz="1200" b="1" dirty="0"/>
              <a:t>Objectives</a:t>
            </a:r>
          </a:p>
          <a:p>
            <a:r>
              <a:rPr lang="en-US" sz="1200" dirty="0"/>
              <a:t>Secure: The application should protect user data and privacy through strong authentication</a:t>
            </a:r>
          </a:p>
          <a:p>
            <a:r>
              <a:rPr lang="en-US" sz="1200" dirty="0"/>
              <a:t>Reliable: The application should consistently perform accurate calculations and store user data securely</a:t>
            </a:r>
          </a:p>
          <a:p>
            <a:r>
              <a:rPr lang="en-US" sz="1200" dirty="0"/>
              <a:t>Efficient: With the personal budget tracker users should be able to manage their finances with minimal effort</a:t>
            </a:r>
          </a:p>
          <a:p>
            <a:r>
              <a:rPr lang="en-US" sz="1200" dirty="0"/>
              <a:t>Easy to use: The application should be intuitive and easy to use for users</a:t>
            </a:r>
          </a:p>
          <a:p>
            <a:r>
              <a:rPr lang="en-US" sz="1200" dirty="0"/>
              <a:t>Accurate: The application should ensure correct recording and analysis of spending and income</a:t>
            </a:r>
          </a:p>
          <a:p>
            <a:r>
              <a:rPr lang="en-US" sz="1200" dirty="0"/>
              <a:t>Responsive: Quick reaction to user inputs and updating visuals quickly are a priority for this application.</a:t>
            </a:r>
          </a:p>
          <a:p>
            <a:r>
              <a:rPr lang="en-US" sz="1200" dirty="0"/>
              <a:t>Flexible: This application should allow users to customize their financial goals to suit their specific needs.</a:t>
            </a:r>
          </a:p>
          <a:p>
            <a:r>
              <a:rPr lang="en-US" sz="1200" dirty="0"/>
              <a:t>Informative: This application should provide meaningful insights to users' financial behavior.</a:t>
            </a:r>
          </a:p>
          <a:p>
            <a:endParaRPr lang="en-US" sz="12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77895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3C977E-088F-0DB6-1BA5-EA8A23A566D1}"/>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4855CECE-BDEC-00A1-656F-56E737A80D5D}"/>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DDC33AD2-4BBF-2DC4-C1A7-4801C98A151C}"/>
              </a:ext>
            </a:extLst>
          </p:cNvPr>
          <p:cNvSpPr txBox="1">
            <a:spLocks noChangeArrowheads="1"/>
          </p:cNvSpPr>
          <p:nvPr/>
        </p:nvSpPr>
        <p:spPr>
          <a:xfrm>
            <a:off x="668019" y="1426301"/>
            <a:ext cx="9959724" cy="4746900"/>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US" sz="1400" b="1" dirty="0"/>
              <a:t>Constraints</a:t>
            </a:r>
          </a:p>
          <a:p>
            <a:pPr marL="0" indent="0">
              <a:buNone/>
            </a:pPr>
            <a:r>
              <a:rPr lang="en-US" sz="1200" b="1" dirty="0"/>
              <a:t>1. Economic Factors</a:t>
            </a:r>
          </a:p>
          <a:p>
            <a:r>
              <a:rPr lang="en-US" sz="1200" dirty="0"/>
              <a:t>The solution must be cost-effective for end users, with no hidden costs.</a:t>
            </a:r>
          </a:p>
          <a:p>
            <a:r>
              <a:rPr lang="en-US" sz="1200" dirty="0"/>
              <a:t>The software should assist users in managing finances without requiring premium features or external purchases.</a:t>
            </a:r>
          </a:p>
          <a:p>
            <a:pPr marL="0" indent="0">
              <a:buNone/>
            </a:pPr>
            <a:r>
              <a:rPr lang="en-US" sz="1200" b="1" dirty="0"/>
              <a:t>2. Reliability</a:t>
            </a:r>
          </a:p>
          <a:p>
            <a:r>
              <a:rPr lang="en-US" sz="1200" dirty="0"/>
              <a:t>The application must ensure accurate calculations and stable performance.</a:t>
            </a:r>
          </a:p>
          <a:p>
            <a:r>
              <a:rPr lang="en-US" sz="1200" dirty="0"/>
              <a:t>It will be tested using:</a:t>
            </a:r>
          </a:p>
          <a:p>
            <a:pPr lvl="1" algn="l"/>
            <a:r>
              <a:rPr lang="en-US" sz="1200" dirty="0"/>
              <a:t>Unit testing</a:t>
            </a:r>
          </a:p>
          <a:p>
            <a:pPr lvl="1" algn="l"/>
            <a:r>
              <a:rPr lang="en-US" sz="1200" dirty="0"/>
              <a:t>Boundary value testing</a:t>
            </a:r>
          </a:p>
          <a:p>
            <a:pPr lvl="1" algn="l"/>
            <a:r>
              <a:rPr lang="en-US" sz="1200" dirty="0"/>
              <a:t>Equivalence class testing</a:t>
            </a:r>
          </a:p>
          <a:p>
            <a:pPr marL="0" indent="0">
              <a:buNone/>
            </a:pPr>
            <a:r>
              <a:rPr lang="en-US" sz="1200" b="1" dirty="0"/>
              <a:t>3. Ethics</a:t>
            </a:r>
          </a:p>
          <a:p>
            <a:r>
              <a:rPr lang="en-US" sz="1200" dirty="0"/>
              <a:t>User data must be handled securely and respectfully.</a:t>
            </a:r>
          </a:p>
          <a:p>
            <a:r>
              <a:rPr lang="en-US" sz="1200" dirty="0"/>
              <a:t>No sensitive data should be stored or shared beyond its intended use.</a:t>
            </a:r>
          </a:p>
          <a:p>
            <a:pPr marL="0" indent="0">
              <a:buNone/>
            </a:pPr>
            <a:r>
              <a:rPr lang="en-US" sz="1200" b="1" dirty="0"/>
              <a:t>4. Societal Impact</a:t>
            </a:r>
          </a:p>
          <a:p>
            <a:r>
              <a:rPr lang="en-US" sz="1200" dirty="0"/>
              <a:t>The application promotes financial literacy and responsible spending.</a:t>
            </a:r>
          </a:p>
          <a:p>
            <a:r>
              <a:rPr lang="en-US" sz="1200" dirty="0"/>
              <a:t>It supports individual financial well-being, contributing positively to broader societal stability.</a:t>
            </a:r>
          </a:p>
          <a:p>
            <a:endParaRPr lang="en-US" sz="10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2757386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 1</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343167" y="2152178"/>
            <a:ext cx="6226076" cy="2937850"/>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1200" b="1" dirty="0"/>
              <a:t>Application Design</a:t>
            </a:r>
            <a:endParaRPr lang="en-CA" sz="1200" dirty="0"/>
          </a:p>
          <a:p>
            <a:r>
              <a:rPr lang="en-CA" sz="1200" b="1" dirty="0"/>
              <a:t>Model:</a:t>
            </a:r>
            <a:r>
              <a:rPr lang="en-CA" sz="1200" dirty="0"/>
              <a:t> Add/edit/delete entries, categorize, calculate totals, validate inputs</a:t>
            </a:r>
          </a:p>
          <a:p>
            <a:r>
              <a:rPr lang="en-CA" sz="1200" b="1" dirty="0"/>
              <a:t>View:</a:t>
            </a:r>
            <a:r>
              <a:rPr lang="en-CA" sz="1200" dirty="0"/>
              <a:t> Console menus, show balance &amp; transactions</a:t>
            </a:r>
          </a:p>
          <a:p>
            <a:r>
              <a:rPr lang="en-CA" sz="1200" b="1" dirty="0"/>
              <a:t>Controller:</a:t>
            </a:r>
            <a:r>
              <a:rPr lang="en-CA" sz="1200" dirty="0"/>
              <a:t> Handle user commands, route model ↔ view</a:t>
            </a:r>
          </a:p>
          <a:p>
            <a:r>
              <a:rPr lang="en-CA" sz="1200" b="1" dirty="0"/>
              <a:t>Testing:</a:t>
            </a:r>
            <a:r>
              <a:rPr lang="en-CA" sz="1200" dirty="0"/>
              <a:t> Unit tests for validation &amp; calculations, boundary/equivalence tests</a:t>
            </a:r>
          </a:p>
          <a:p>
            <a:pPr marL="0" indent="0">
              <a:buNone/>
            </a:pPr>
            <a:r>
              <a:rPr lang="en-CA" sz="1200" b="1" dirty="0"/>
              <a:t>Analysis</a:t>
            </a:r>
            <a:endParaRPr lang="en-CA" sz="1200" dirty="0"/>
          </a:p>
          <a:p>
            <a:r>
              <a:rPr lang="en-CA" sz="1200" b="1" dirty="0"/>
              <a:t>Strengths:</a:t>
            </a:r>
            <a:r>
              <a:rPr lang="en-CA" sz="1200" dirty="0"/>
              <a:t> Simple, fast build, solid core logic, good unit-test coverage</a:t>
            </a:r>
          </a:p>
          <a:p>
            <a:r>
              <a:rPr lang="en-CA" sz="1200" b="1" dirty="0"/>
              <a:t>Limitations:</a:t>
            </a:r>
            <a:r>
              <a:rPr lang="en-CA" sz="1200" dirty="0"/>
              <a:t> Console UI only, limited automated/end-to-end testing</a:t>
            </a:r>
          </a:p>
          <a:p>
            <a:r>
              <a:rPr lang="en-CA" sz="1200" b="1" dirty="0"/>
              <a:t>Not Chosen:</a:t>
            </a:r>
            <a:r>
              <a:rPr lang="en-CA" sz="1200" dirty="0"/>
              <a:t> Good foundation but lacks scalable UI &amp; testability</a:t>
            </a:r>
          </a:p>
        </p:txBody>
      </p:sp>
      <p:pic>
        <p:nvPicPr>
          <p:cNvPr id="1026" name="Picture 2" descr="UML Diagram:">
            <a:extLst>
              <a:ext uri="{FF2B5EF4-FFF2-40B4-BE49-F238E27FC236}">
                <a16:creationId xmlns:a16="http://schemas.microsoft.com/office/drawing/2014/main" id="{D98FD722-0756-2369-8086-CBA5A305952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7080" b="30351"/>
          <a:stretch>
            <a:fillRect/>
          </a:stretch>
        </p:blipFill>
        <p:spPr bwMode="auto">
          <a:xfrm>
            <a:off x="6361311" y="0"/>
            <a:ext cx="5830689" cy="6184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100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E7377-9209-E75B-C588-49CF2BD007E3}"/>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BDC5A4D8-91F7-D70E-4085-59F740B49616}"/>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 2</a:t>
            </a:r>
          </a:p>
        </p:txBody>
      </p:sp>
      <p:sp>
        <p:nvSpPr>
          <p:cNvPr id="19" name="Rectangle 3">
            <a:extLst>
              <a:ext uri="{FF2B5EF4-FFF2-40B4-BE49-F238E27FC236}">
                <a16:creationId xmlns:a16="http://schemas.microsoft.com/office/drawing/2014/main" id="{E3C42F57-52F2-F54D-7CEE-108B84F2A1F3}"/>
              </a:ext>
            </a:extLst>
          </p:cNvPr>
          <p:cNvSpPr txBox="1">
            <a:spLocks noChangeArrowheads="1"/>
          </p:cNvSpPr>
          <p:nvPr/>
        </p:nvSpPr>
        <p:spPr>
          <a:xfrm>
            <a:off x="222851" y="1417582"/>
            <a:ext cx="6839686" cy="4177102"/>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1200" b="1" dirty="0"/>
              <a:t>Application Design</a:t>
            </a:r>
            <a:endParaRPr lang="en-CA" sz="1200" dirty="0"/>
          </a:p>
          <a:p>
            <a:r>
              <a:rPr lang="en-CA" sz="1200" b="1" dirty="0"/>
              <a:t>Model:</a:t>
            </a:r>
            <a:r>
              <a:rPr lang="en-CA" sz="1200" dirty="0"/>
              <a:t> Persistent storage (CSV/SQLite), category totals, filters</a:t>
            </a:r>
          </a:p>
          <a:p>
            <a:r>
              <a:rPr lang="en-CA" sz="1200" b="1" dirty="0"/>
              <a:t>View:</a:t>
            </a:r>
            <a:r>
              <a:rPr lang="en-CA" sz="1200" dirty="0"/>
              <a:t> Category summaries, simple charts, filter prompts</a:t>
            </a:r>
          </a:p>
          <a:p>
            <a:r>
              <a:rPr lang="en-CA" sz="1200" b="1" dirty="0"/>
              <a:t>Controller:</a:t>
            </a:r>
            <a:r>
              <a:rPr lang="en-CA" sz="1200" dirty="0"/>
              <a:t> Load/save data, pass filters &amp; summaries</a:t>
            </a:r>
          </a:p>
          <a:p>
            <a:r>
              <a:rPr lang="en-CA" sz="1200" b="1" dirty="0"/>
              <a:t>Testing:</a:t>
            </a:r>
            <a:r>
              <a:rPr lang="en-CA" sz="1200" dirty="0"/>
              <a:t> Integration, path &amp; use case testing</a:t>
            </a:r>
          </a:p>
          <a:p>
            <a:pPr marL="0" indent="0">
              <a:buNone/>
            </a:pPr>
            <a:r>
              <a:rPr lang="en-CA" sz="1200" b="1" dirty="0"/>
              <a:t>Analysis</a:t>
            </a:r>
            <a:endParaRPr lang="en-CA" sz="1200" dirty="0"/>
          </a:p>
          <a:p>
            <a:r>
              <a:rPr lang="en-CA" sz="1200" b="1" dirty="0"/>
              <a:t>Strengths:</a:t>
            </a:r>
            <a:r>
              <a:rPr lang="en-CA" sz="1200" dirty="0"/>
              <a:t> Adds persistence, richer insights</a:t>
            </a:r>
          </a:p>
          <a:p>
            <a:r>
              <a:rPr lang="en-CA" sz="1200" b="1" dirty="0"/>
              <a:t>Limitations:</a:t>
            </a:r>
            <a:r>
              <a:rPr lang="en-CA" sz="1200" dirty="0"/>
              <a:t> Weak input validation, tight model–view coupling, console I/O dependency</a:t>
            </a:r>
          </a:p>
          <a:p>
            <a:r>
              <a:rPr lang="en-CA" sz="1200" b="1" dirty="0"/>
              <a:t>Not Chosen:</a:t>
            </a:r>
            <a:r>
              <a:rPr lang="en-CA" sz="1200" dirty="0"/>
              <a:t> Scalability issues, poor testability, design flaws in separation of concerns</a:t>
            </a:r>
          </a:p>
          <a:p>
            <a:pPr marL="311150" lvl="2" indent="-304800" algn="l">
              <a:buFont typeface="Arial" panose="020B0604020202020204" pitchFamily="34" charset="0"/>
              <a:buChar char="•"/>
            </a:pPr>
            <a:endParaRPr lang="en-US" sz="2400" dirty="0">
              <a:latin typeface="Gill Sans MT" panose="020B0502020104020203" pitchFamily="34" charset="77"/>
            </a:endParaRPr>
          </a:p>
        </p:txBody>
      </p:sp>
      <p:pic>
        <p:nvPicPr>
          <p:cNvPr id="2059" name="Picture 11">
            <a:extLst>
              <a:ext uri="{FF2B5EF4-FFF2-40B4-BE49-F238E27FC236}">
                <a16:creationId xmlns:a16="http://schemas.microsoft.com/office/drawing/2014/main" id="{D3EBB12D-8100-ADB0-A181-7B3613A1E9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0413" y="0"/>
            <a:ext cx="50815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9851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AE97A0-018C-8CD9-B508-C47A5A7DEAD6}"/>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DAC298FF-BD8F-2422-304D-8FD8DC413B6D}"/>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 3</a:t>
            </a:r>
          </a:p>
        </p:txBody>
      </p:sp>
      <p:sp>
        <p:nvSpPr>
          <p:cNvPr id="19" name="Rectangle 3">
            <a:extLst>
              <a:ext uri="{FF2B5EF4-FFF2-40B4-BE49-F238E27FC236}">
                <a16:creationId xmlns:a16="http://schemas.microsoft.com/office/drawing/2014/main" id="{7A5C4DAB-6C36-D41B-FB61-FB79055B56D6}"/>
              </a:ext>
            </a:extLst>
          </p:cNvPr>
          <p:cNvSpPr txBox="1">
            <a:spLocks noChangeArrowheads="1"/>
          </p:cNvSpPr>
          <p:nvPr/>
        </p:nvSpPr>
        <p:spPr>
          <a:xfrm>
            <a:off x="319104" y="1755538"/>
            <a:ext cx="6695307" cy="334692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buNone/>
            </a:pPr>
            <a:r>
              <a:rPr lang="en-CA" sz="1200" b="1" dirty="0"/>
              <a:t>Application Design</a:t>
            </a:r>
            <a:endParaRPr lang="en-CA" sz="1200" dirty="0"/>
          </a:p>
          <a:p>
            <a:r>
              <a:rPr lang="en-CA" sz="1200" b="1" dirty="0"/>
              <a:t>Model:</a:t>
            </a:r>
            <a:r>
              <a:rPr lang="en-CA" sz="1200" dirty="0"/>
              <a:t> Uses MySQL (via JDBC), clean DB logic, scalable storage</a:t>
            </a:r>
          </a:p>
          <a:p>
            <a:r>
              <a:rPr lang="en-CA" sz="1200" b="1" dirty="0"/>
              <a:t>View:</a:t>
            </a:r>
            <a:r>
              <a:rPr lang="en-CA" sz="1200" dirty="0"/>
              <a:t> Clear separation, supports richer UI options</a:t>
            </a:r>
          </a:p>
          <a:p>
            <a:r>
              <a:rPr lang="en-CA" sz="1200" b="1" dirty="0"/>
              <a:t>Controller:</a:t>
            </a:r>
            <a:r>
              <a:rPr lang="en-CA" sz="1200" dirty="0"/>
              <a:t> Mediates without DB boilerplate, cleaner interactions</a:t>
            </a:r>
          </a:p>
          <a:p>
            <a:r>
              <a:rPr lang="en-CA" sz="1200" b="1" dirty="0"/>
              <a:t>Testing:</a:t>
            </a:r>
            <a:r>
              <a:rPr lang="en-CA" sz="1200" dirty="0"/>
              <a:t> Easier DB testing, error handling, consistent connections</a:t>
            </a:r>
          </a:p>
          <a:p>
            <a:pPr marL="0" indent="0">
              <a:buNone/>
            </a:pPr>
            <a:r>
              <a:rPr lang="en-CA" sz="1200" b="1" dirty="0"/>
              <a:t>Analysis</a:t>
            </a:r>
            <a:endParaRPr lang="en-CA" sz="1200" dirty="0"/>
          </a:p>
          <a:p>
            <a:r>
              <a:rPr lang="en-CA" sz="1200" b="1" dirty="0"/>
              <a:t>Strengths:</a:t>
            </a:r>
            <a:r>
              <a:rPr lang="en-CA" sz="1200" dirty="0"/>
              <a:t> Scalable, maintainable, improved testability, clean architecture</a:t>
            </a:r>
          </a:p>
          <a:p>
            <a:r>
              <a:rPr lang="en-CA" sz="1200" b="1" dirty="0"/>
              <a:t>Why Chosen:</a:t>
            </a:r>
            <a:r>
              <a:rPr lang="en-CA" sz="1200" dirty="0"/>
              <a:t> Fixes issues of prototypes, better error catching, supports long-term growth</a:t>
            </a:r>
          </a:p>
          <a:p>
            <a:pPr marL="311150" lvl="2" indent="-304800" algn="l">
              <a:buFont typeface="Arial" panose="020B0604020202020204" pitchFamily="34" charset="0"/>
              <a:buChar char="•"/>
            </a:pPr>
            <a:endParaRPr lang="en-US" sz="2400" dirty="0">
              <a:latin typeface="Gill Sans MT" panose="020B0502020104020203" pitchFamily="34" charset="77"/>
            </a:endParaRPr>
          </a:p>
        </p:txBody>
      </p:sp>
      <p:pic>
        <p:nvPicPr>
          <p:cNvPr id="3077" name="Picture 5" descr="UML Diagram:">
            <a:extLst>
              <a:ext uri="{FF2B5EF4-FFF2-40B4-BE49-F238E27FC236}">
                <a16:creationId xmlns:a16="http://schemas.microsoft.com/office/drawing/2014/main" id="{B0354B46-EFB1-C892-79B0-C6743CFB13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2550" y="0"/>
            <a:ext cx="4489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00860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13695</TotalTime>
  <Words>2007</Words>
  <Application>Microsoft Office PowerPoint</Application>
  <PresentationFormat>Widescreen</PresentationFormat>
  <Paragraphs>247</Paragraphs>
  <Slides>20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Aptos</vt:lpstr>
      <vt:lpstr>Arial</vt:lpstr>
      <vt:lpstr>Calibri</vt:lpstr>
      <vt:lpstr>Gill Sans MT</vt:lpstr>
      <vt:lpstr>Symbol</vt:lpstr>
      <vt:lpstr>Office Theme</vt:lpstr>
      <vt:lpstr>Personal Budget Tracker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Dmytro Stepaniuk</cp:lastModifiedBy>
  <cp:revision>1166</cp:revision>
  <cp:lastPrinted>2023-05-16T09:29:54Z</cp:lastPrinted>
  <dcterms:created xsi:type="dcterms:W3CDTF">2023-02-16T16:25:29Z</dcterms:created>
  <dcterms:modified xsi:type="dcterms:W3CDTF">2025-08-18T21:21:32Z</dcterms:modified>
</cp:coreProperties>
</file>

<file path=docProps/thumbnail.jpeg>
</file>